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14"/>
  </p:notesMasterIdLst>
  <p:sldIdLst>
    <p:sldId id="512" r:id="rId2"/>
    <p:sldId id="522" r:id="rId3"/>
    <p:sldId id="513" r:id="rId4"/>
    <p:sldId id="524" r:id="rId5"/>
    <p:sldId id="514" r:id="rId6"/>
    <p:sldId id="515" r:id="rId7"/>
    <p:sldId id="516" r:id="rId8"/>
    <p:sldId id="517" r:id="rId9"/>
    <p:sldId id="518" r:id="rId10"/>
    <p:sldId id="520" r:id="rId11"/>
    <p:sldId id="521" r:id="rId12"/>
    <p:sldId id="52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chel Yalowich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7DE72"/>
    <a:srgbClr val="34B349"/>
    <a:srgbClr val="5CBFAD"/>
    <a:srgbClr val="49BF44"/>
    <a:srgbClr val="FF724E"/>
    <a:srgbClr val="FF555B"/>
    <a:srgbClr val="FFC77E"/>
    <a:srgbClr val="6CC047"/>
    <a:srgbClr val="7DA2FA"/>
    <a:srgbClr val="2B85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15620"/>
    <p:restoredTop sz="96230" autoAdjust="0"/>
  </p:normalViewPr>
  <p:slideViewPr>
    <p:cSldViewPr>
      <p:cViewPr>
        <p:scale>
          <a:sx n="100" d="100"/>
          <a:sy n="100" d="100"/>
        </p:scale>
        <p:origin x="-3392" y="-10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54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0FEF78C-4FCF-4E49-BF20-295097DCA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8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B03-817D-B44B-8ADB-89F76017DA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59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1DFBE2-D724-C24F-983D-7BD7149A51A7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 States with Multi-payer payments underway.  In these </a:t>
            </a:r>
            <a:r>
              <a:rPr lang="en-US" dirty="0" err="1" smtClean="0"/>
              <a:t>multipayer</a:t>
            </a:r>
            <a:r>
              <a:rPr lang="en-US" dirty="0" smtClean="0"/>
              <a:t> initiatives</a:t>
            </a:r>
            <a:r>
              <a:rPr lang="en-US" baseline="0" dirty="0" smtClean="0"/>
              <a:t>, states have convened private and public payers to – advantage is to gain buy-in from providers (</a:t>
            </a:r>
            <a:r>
              <a:rPr lang="en-US" baseline="0" dirty="0" err="1" smtClean="0"/>
              <a:t>decreease</a:t>
            </a:r>
            <a:r>
              <a:rPr lang="en-US" baseline="0" dirty="0" smtClean="0"/>
              <a:t> their </a:t>
            </a:r>
            <a:r>
              <a:rPr lang="en-US" baseline="0" dirty="0" err="1" smtClean="0"/>
              <a:t>adminstrative</a:t>
            </a:r>
            <a:r>
              <a:rPr lang="en-US" baseline="0" dirty="0" smtClean="0"/>
              <a:t> burden); also public and private payers </a:t>
            </a:r>
            <a:r>
              <a:rPr lang="en-US" baseline="0" dirty="0" err="1" smtClean="0"/>
              <a:t>stpread</a:t>
            </a:r>
            <a:r>
              <a:rPr lang="en-US" baseline="0" dirty="0" smtClean="0"/>
              <a:t> the costs an risks of medical home investments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9223-29CB-5841-BB4E-E8B673CB5EDA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147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Administrative structure</a:t>
            </a:r>
          </a:p>
          <a:p>
            <a:r>
              <a:rPr lang="en-US" dirty="0" smtClean="0"/>
              <a:t>Support from respected champions</a:t>
            </a:r>
          </a:p>
          <a:p>
            <a:r>
              <a:rPr lang="en-US" dirty="0" smtClean="0"/>
              <a:t>Day-to-day management--somebody’s ‘day job’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EF78C-4FCF-4E49-BF20-295097DCA26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Payment to providers and administrative costs</a:t>
            </a:r>
          </a:p>
          <a:p>
            <a:r>
              <a:rPr lang="en-US" dirty="0" smtClean="0"/>
              <a:t>No funding source is 100% secure</a:t>
            </a:r>
          </a:p>
          <a:p>
            <a:r>
              <a:rPr lang="en-US" dirty="0" smtClean="0"/>
              <a:t>Most combine multiple funding sources that change over time</a:t>
            </a:r>
          </a:p>
          <a:p>
            <a:pPr lvl="1"/>
            <a:r>
              <a:rPr lang="en-US" dirty="0" smtClean="0"/>
              <a:t>Federal and State Government</a:t>
            </a:r>
          </a:p>
          <a:p>
            <a:pPr lvl="1"/>
            <a:r>
              <a:rPr lang="en-US" dirty="0" smtClean="0"/>
              <a:t>Local and National Foundations</a:t>
            </a:r>
          </a:p>
          <a:p>
            <a:pPr lvl="1"/>
            <a:r>
              <a:rPr lang="en-US" dirty="0" smtClean="0"/>
              <a:t>Payer and provider contributions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EF78C-4FCF-4E49-BF20-295097DCA26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76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DSRIP as example of moving the bar.</a:t>
            </a:r>
          </a:p>
          <a:p>
            <a:endParaRPr lang="en-US" dirty="0" smtClean="0"/>
          </a:p>
          <a:p>
            <a:r>
              <a:rPr lang="en-US" dirty="0" smtClean="0"/>
              <a:t>Raise the bar as providers improve</a:t>
            </a:r>
          </a:p>
          <a:p>
            <a:pPr lvl="1"/>
            <a:r>
              <a:rPr lang="en-US" dirty="0" smtClean="0"/>
              <a:t>Build into provider qualifications</a:t>
            </a:r>
          </a:p>
          <a:p>
            <a:pPr lvl="1"/>
            <a:r>
              <a:rPr lang="en-US" dirty="0" smtClean="0"/>
              <a:t>Add new requirements</a:t>
            </a:r>
          </a:p>
          <a:p>
            <a:r>
              <a:rPr lang="en-US" dirty="0" smtClean="0"/>
              <a:t>Reward high performance on quality and cost</a:t>
            </a:r>
          </a:p>
          <a:p>
            <a:r>
              <a:rPr lang="en-US" dirty="0" smtClean="0"/>
              <a:t>Support providers in changing practices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2C9CC-9980-8441-B77D-2D27AE1AAA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2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Long term sustainability rests on the value of the program to payers, patients, and providers</a:t>
            </a:r>
          </a:p>
          <a:p>
            <a:r>
              <a:rPr lang="en-US" dirty="0" smtClean="0"/>
              <a:t>Producing value requires ‘measurement for improvement’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EF78C-4FCF-4E49-BF20-295097DCA26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45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Reaching toward common goals keeps stakeholders together</a:t>
            </a:r>
          </a:p>
          <a:p>
            <a:pPr lvl="1"/>
            <a:r>
              <a:rPr lang="en-US" dirty="0" smtClean="0"/>
              <a:t>Population improvement?</a:t>
            </a:r>
          </a:p>
          <a:p>
            <a:pPr lvl="1"/>
            <a:r>
              <a:rPr lang="en-US" dirty="0" smtClean="0"/>
              <a:t>Target sub-populations, such as ‘super-utilizers’?</a:t>
            </a:r>
          </a:p>
          <a:p>
            <a:pPr lvl="1"/>
            <a:r>
              <a:rPr lang="en-US" dirty="0" smtClean="0"/>
              <a:t>Expand geographically, # providers?</a:t>
            </a:r>
          </a:p>
          <a:p>
            <a:pPr lvl="1"/>
            <a:r>
              <a:rPr lang="en-US" dirty="0" smtClean="0"/>
              <a:t>Add new features?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EF78C-4FCF-4E49-BF20-295097DCA26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0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498B6B0F-7B44-FF43-B889-F20D936CFCAC}" type="slidenum">
              <a:rPr lang="en-US" sz="1000">
                <a:latin typeface="Verdana" charset="0"/>
              </a:rPr>
              <a:pPr algn="r"/>
              <a:t>‹#›</a:t>
            </a:fld>
            <a:endParaRPr lang="en-US" sz="1000">
              <a:latin typeface="Verdana" charset="0"/>
            </a:endParaRPr>
          </a:p>
        </p:txBody>
      </p:sp>
      <p:grpSp>
        <p:nvGrpSpPr>
          <p:cNvPr id="5" name="Group 15"/>
          <p:cNvGrpSpPr>
            <a:grpSpLocks/>
          </p:cNvGrpSpPr>
          <p:nvPr userDrawn="1"/>
        </p:nvGrpSpPr>
        <p:grpSpPr bwMode="auto">
          <a:xfrm>
            <a:off x="252413" y="3009900"/>
            <a:ext cx="8639175" cy="201613"/>
            <a:chOff x="215" y="1889"/>
            <a:chExt cx="5442" cy="127"/>
          </a:xfrm>
        </p:grpSpPr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 rot="-5400000">
              <a:off x="4689" y="1049"/>
              <a:ext cx="127" cy="1808"/>
            </a:xfrm>
            <a:prstGeom prst="rect">
              <a:avLst/>
            </a:prstGeom>
            <a:solidFill>
              <a:srgbClr val="00713C">
                <a:alpha val="8509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 rot="-5400000">
              <a:off x="2872" y="1049"/>
              <a:ext cx="127" cy="1808"/>
            </a:xfrm>
            <a:prstGeom prst="rect">
              <a:avLst/>
            </a:prstGeom>
            <a:solidFill>
              <a:srgbClr val="0071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 userDrawn="1"/>
          </p:nvSpPr>
          <p:spPr bwMode="auto">
            <a:xfrm rot="-5400000">
              <a:off x="1055" y="1049"/>
              <a:ext cx="127" cy="1808"/>
            </a:xfrm>
            <a:prstGeom prst="rect">
              <a:avLst/>
            </a:prstGeom>
            <a:solidFill>
              <a:srgbClr val="0071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lnSpc>
                <a:spcPct val="80000"/>
              </a:lnSpc>
              <a:defRPr sz="5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36938"/>
            <a:ext cx="6400800" cy="2209800"/>
          </a:xfrm>
        </p:spPr>
        <p:txBody>
          <a:bodyPr/>
          <a:lstStyle>
            <a:lvl1pPr marL="0" indent="0" algn="ctr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  <a:defRPr sz="3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BEFAE-689A-DC45-9A20-4DB3C7CB9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27039"/>
            <a:ext cx="2057400" cy="5703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27039"/>
            <a:ext cx="6019800" cy="5703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273C-0A5A-DA42-BDCC-6E44766C0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0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3072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5CC1E-840A-444F-86E0-372FB39C1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47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81000" y="1066800"/>
            <a:ext cx="8153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FA17A-0049-D444-B2D0-E4745A81A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0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3A2EC-BD11-234A-AD8F-CE6A35E37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3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8D29A-E3BB-2840-9B2B-83CC107E7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47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FCEEE-6669-9846-BEBA-02BFDD441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94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D9484-CB7E-A64B-ACA7-4BC6FE592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9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F2FE8-9AB4-154E-A17D-407D4E270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BFC11-8122-2648-B0B5-7792A413A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F2BD5-2DF2-3D46-970C-99358C603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F6920-524F-264D-BCB6-3728E7A35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5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27038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457200" y="1219200"/>
            <a:ext cx="807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00713C">
              <a:alpha val="8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00713C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0071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304800" y="6432550"/>
            <a:ext cx="678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15" cstate="print"/>
          <a:stretch>
            <a:fillRect/>
          </a:stretch>
        </p:blipFill>
        <p:spPr bwMode="auto">
          <a:xfrm>
            <a:off x="5919788" y="6135960"/>
            <a:ext cx="2995612" cy="44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Verdana" charset="0"/>
              </a:defRPr>
            </a:lvl1pPr>
          </a:lstStyle>
          <a:p>
            <a:pPr>
              <a:defRPr/>
            </a:pPr>
            <a:fld id="{1E5F5FB9-702B-394D-8C77-326DCD216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9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  <p:sldLayoutId id="2147484498" r:id="rId12"/>
    <p:sldLayoutId id="2147484500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A2B28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charset="0"/>
        <a:buChar char="v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charset="0"/>
        <a:buChar char="p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charset="0"/>
        <a:buChar char="§"/>
        <a:defRPr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charset="0"/>
        <a:buChar char="§"/>
        <a:defRPr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93733"/>
        </a:buClr>
        <a:buSzPct val="8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nashp.org/med-home-ma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763000" cy="1600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 smtClean="0">
                <a:latin typeface="Garamond" charset="0"/>
                <a:ea typeface="ＭＳ Ｐゴシック" charset="0"/>
                <a:cs typeface="ＭＳ Ｐゴシック" charset="0"/>
              </a:rPr>
            </a:br>
            <a:endParaRPr lang="en-US" sz="3600" cap="none" dirty="0">
              <a:solidFill>
                <a:srgbClr val="800000"/>
              </a:solidFill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086600" cy="2819400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solidFill>
                  <a:srgbClr val="292934"/>
                </a:solidFill>
              </a:rPr>
              <a:t>Neva Kaye</a:t>
            </a:r>
          </a:p>
          <a:p>
            <a:pPr algn="ctr"/>
            <a:r>
              <a:rPr lang="en-US" sz="2600" dirty="0" smtClean="0">
                <a:solidFill>
                  <a:srgbClr val="292934"/>
                </a:solidFill>
              </a:rPr>
              <a:t>National Academy for State Health Policy</a:t>
            </a:r>
          </a:p>
          <a:p>
            <a:pPr algn="ctr"/>
            <a:endParaRPr lang="en-US" sz="2600" dirty="0" smtClean="0">
              <a:solidFill>
                <a:srgbClr val="292934"/>
              </a:solidFill>
            </a:endParaRPr>
          </a:p>
          <a:p>
            <a:pPr algn="ctr"/>
            <a:r>
              <a:rPr lang="en-US" sz="2600" dirty="0" smtClean="0">
                <a:solidFill>
                  <a:srgbClr val="292934"/>
                </a:solidFill>
              </a:rPr>
              <a:t>SIM Annual Meeting</a:t>
            </a:r>
          </a:p>
          <a:p>
            <a:pPr algn="ctr"/>
            <a:r>
              <a:rPr lang="en-US" sz="2600" dirty="0" smtClean="0">
                <a:solidFill>
                  <a:srgbClr val="292934"/>
                </a:solidFill>
              </a:rPr>
              <a:t>Augusta, ME</a:t>
            </a:r>
          </a:p>
          <a:p>
            <a:pPr algn="ctr"/>
            <a:r>
              <a:rPr lang="en-US" sz="2600" dirty="0" smtClean="0">
                <a:solidFill>
                  <a:srgbClr val="292934"/>
                </a:solidFill>
              </a:rPr>
              <a:t>March 4, 2015</a:t>
            </a:r>
            <a:r>
              <a:rPr lang="en-US" sz="2600" dirty="0" smtClean="0">
                <a:solidFill>
                  <a:srgbClr val="292934"/>
                </a:solidFill>
              </a:rPr>
              <a:t> </a:t>
            </a:r>
            <a:endParaRPr lang="en-US" sz="2600" dirty="0">
              <a:solidFill>
                <a:srgbClr val="29293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8534400" cy="1198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400" b="1" kern="100" dirty="0" smtClean="0">
                <a:solidFill>
                  <a:srgbClr val="5C2522"/>
                </a:solidFill>
                <a:latin typeface="Garamond" charset="0"/>
              </a:rPr>
              <a:t>Sustaining Momentum in </a:t>
            </a:r>
          </a:p>
          <a:p>
            <a:pPr algn="ctr">
              <a:lnSpc>
                <a:spcPct val="80000"/>
              </a:lnSpc>
            </a:pPr>
            <a:r>
              <a:rPr lang="en-US" sz="4400" b="1" kern="100" dirty="0" smtClean="0">
                <a:solidFill>
                  <a:srgbClr val="5C2522"/>
                </a:solidFill>
                <a:latin typeface="Garamond" charset="0"/>
              </a:rPr>
              <a:t>Multi-Payer Payment Reform</a:t>
            </a:r>
            <a:endParaRPr lang="en-US" sz="4400" b="1" kern="100" dirty="0">
              <a:solidFill>
                <a:srgbClr val="5C25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05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Prove value and improve program</a:t>
            </a:r>
            <a:endParaRPr lang="en-US" dirty="0"/>
          </a:p>
        </p:txBody>
      </p:sp>
      <p:sp>
        <p:nvSpPr>
          <p:cNvPr id="4" name="Freeform 131"/>
          <p:cNvSpPr>
            <a:spLocks/>
          </p:cNvSpPr>
          <p:nvPr/>
        </p:nvSpPr>
        <p:spPr bwMode="auto">
          <a:xfrm>
            <a:off x="2895600" y="1447800"/>
            <a:ext cx="2743200" cy="4648200"/>
          </a:xfrm>
          <a:custGeom>
            <a:avLst/>
            <a:gdLst>
              <a:gd name="T0" fmla="*/ 2147483647 w 524"/>
              <a:gd name="T1" fmla="*/ 2147483647 h 985"/>
              <a:gd name="T2" fmla="*/ 2147483647 w 524"/>
              <a:gd name="T3" fmla="*/ 2147483647 h 985"/>
              <a:gd name="T4" fmla="*/ 2147483647 w 524"/>
              <a:gd name="T5" fmla="*/ 2147483647 h 985"/>
              <a:gd name="T6" fmla="*/ 2147483647 w 524"/>
              <a:gd name="T7" fmla="*/ 2147483647 h 985"/>
              <a:gd name="T8" fmla="*/ 2147483647 w 524"/>
              <a:gd name="T9" fmla="*/ 2147483647 h 985"/>
              <a:gd name="T10" fmla="*/ 2147483647 w 524"/>
              <a:gd name="T11" fmla="*/ 2147483647 h 985"/>
              <a:gd name="T12" fmla="*/ 2147483647 w 524"/>
              <a:gd name="T13" fmla="*/ 2147483647 h 985"/>
              <a:gd name="T14" fmla="*/ 2147483647 w 524"/>
              <a:gd name="T15" fmla="*/ 2147483647 h 985"/>
              <a:gd name="T16" fmla="*/ 2147483647 w 524"/>
              <a:gd name="T17" fmla="*/ 2147483647 h 985"/>
              <a:gd name="T18" fmla="*/ 2147483647 w 524"/>
              <a:gd name="T19" fmla="*/ 2147483647 h 985"/>
              <a:gd name="T20" fmla="*/ 2147483647 w 524"/>
              <a:gd name="T21" fmla="*/ 2147483647 h 985"/>
              <a:gd name="T22" fmla="*/ 2147483647 w 524"/>
              <a:gd name="T23" fmla="*/ 2147483647 h 985"/>
              <a:gd name="T24" fmla="*/ 2147483647 w 524"/>
              <a:gd name="T25" fmla="*/ 2147483647 h 985"/>
              <a:gd name="T26" fmla="*/ 2147483647 w 524"/>
              <a:gd name="T27" fmla="*/ 2147483647 h 985"/>
              <a:gd name="T28" fmla="*/ 2147483647 w 524"/>
              <a:gd name="T29" fmla="*/ 2147483647 h 985"/>
              <a:gd name="T30" fmla="*/ 2147483647 w 524"/>
              <a:gd name="T31" fmla="*/ 2147483647 h 985"/>
              <a:gd name="T32" fmla="*/ 2147483647 w 524"/>
              <a:gd name="T33" fmla="*/ 2147483647 h 985"/>
              <a:gd name="T34" fmla="*/ 2147483647 w 524"/>
              <a:gd name="T35" fmla="*/ 2147483647 h 985"/>
              <a:gd name="T36" fmla="*/ 2147483647 w 524"/>
              <a:gd name="T37" fmla="*/ 2147483647 h 985"/>
              <a:gd name="T38" fmla="*/ 2147483647 w 524"/>
              <a:gd name="T39" fmla="*/ 2147483647 h 985"/>
              <a:gd name="T40" fmla="*/ 2147483647 w 524"/>
              <a:gd name="T41" fmla="*/ 2147483647 h 985"/>
              <a:gd name="T42" fmla="*/ 2147483647 w 524"/>
              <a:gd name="T43" fmla="*/ 2147483647 h 985"/>
              <a:gd name="T44" fmla="*/ 2147483647 w 524"/>
              <a:gd name="T45" fmla="*/ 2147483647 h 985"/>
              <a:gd name="T46" fmla="*/ 2147483647 w 524"/>
              <a:gd name="T47" fmla="*/ 2147483647 h 985"/>
              <a:gd name="T48" fmla="*/ 2147483647 w 524"/>
              <a:gd name="T49" fmla="*/ 2147483647 h 985"/>
              <a:gd name="T50" fmla="*/ 2147483647 w 524"/>
              <a:gd name="T51" fmla="*/ 2147483647 h 985"/>
              <a:gd name="T52" fmla="*/ 2147483647 w 524"/>
              <a:gd name="T53" fmla="*/ 2147483647 h 985"/>
              <a:gd name="T54" fmla="*/ 2147483647 w 524"/>
              <a:gd name="T55" fmla="*/ 2147483647 h 985"/>
              <a:gd name="T56" fmla="*/ 2147483647 w 524"/>
              <a:gd name="T57" fmla="*/ 2147483647 h 985"/>
              <a:gd name="T58" fmla="*/ 2147483647 w 524"/>
              <a:gd name="T59" fmla="*/ 2147483647 h 985"/>
              <a:gd name="T60" fmla="*/ 2147483647 w 524"/>
              <a:gd name="T61" fmla="*/ 2147483647 h 985"/>
              <a:gd name="T62" fmla="*/ 2147483647 w 524"/>
              <a:gd name="T63" fmla="*/ 2147483647 h 985"/>
              <a:gd name="T64" fmla="*/ 2147483647 w 524"/>
              <a:gd name="T65" fmla="*/ 2147483647 h 985"/>
              <a:gd name="T66" fmla="*/ 2147483647 w 524"/>
              <a:gd name="T67" fmla="*/ 2147483647 h 985"/>
              <a:gd name="T68" fmla="*/ 2147483647 w 524"/>
              <a:gd name="T69" fmla="*/ 2147483647 h 985"/>
              <a:gd name="T70" fmla="*/ 2147483647 w 524"/>
              <a:gd name="T71" fmla="*/ 2147483647 h 985"/>
              <a:gd name="T72" fmla="*/ 2147483647 w 524"/>
              <a:gd name="T73" fmla="*/ 2147483647 h 985"/>
              <a:gd name="T74" fmla="*/ 2147483647 w 524"/>
              <a:gd name="T75" fmla="*/ 2147483647 h 985"/>
              <a:gd name="T76" fmla="*/ 2147483647 w 524"/>
              <a:gd name="T77" fmla="*/ 2147483647 h 985"/>
              <a:gd name="T78" fmla="*/ 2147483647 w 524"/>
              <a:gd name="T79" fmla="*/ 2147483647 h 985"/>
              <a:gd name="T80" fmla="*/ 2147483647 w 524"/>
              <a:gd name="T81" fmla="*/ 0 h 985"/>
              <a:gd name="T82" fmla="*/ 2147483647 w 524"/>
              <a:gd name="T83" fmla="*/ 2147483647 h 985"/>
              <a:gd name="T84" fmla="*/ 2147483647 w 524"/>
              <a:gd name="T85" fmla="*/ 2147483647 h 985"/>
              <a:gd name="T86" fmla="*/ 2147483647 w 524"/>
              <a:gd name="T87" fmla="*/ 2147483647 h 985"/>
              <a:gd name="T88" fmla="*/ 2147483647 w 524"/>
              <a:gd name="T89" fmla="*/ 2147483647 h 985"/>
              <a:gd name="T90" fmla="*/ 0 w 524"/>
              <a:gd name="T91" fmla="*/ 2147483647 h 985"/>
              <a:gd name="T92" fmla="*/ 2147483647 w 524"/>
              <a:gd name="T93" fmla="*/ 2147483647 h 985"/>
              <a:gd name="T94" fmla="*/ 2147483647 w 524"/>
              <a:gd name="T95" fmla="*/ 2147483647 h 985"/>
              <a:gd name="T96" fmla="*/ 2147483647 w 524"/>
              <a:gd name="T97" fmla="*/ 2147483647 h 985"/>
              <a:gd name="T98" fmla="*/ 2147483647 w 524"/>
              <a:gd name="T99" fmla="*/ 2147483647 h 985"/>
              <a:gd name="T100" fmla="*/ 2147483647 w 524"/>
              <a:gd name="T101" fmla="*/ 2147483647 h 985"/>
              <a:gd name="T102" fmla="*/ 2147483647 w 524"/>
              <a:gd name="T103" fmla="*/ 2147483647 h 985"/>
              <a:gd name="T104" fmla="*/ 2147483647 w 524"/>
              <a:gd name="T105" fmla="*/ 2147483647 h 985"/>
              <a:gd name="T106" fmla="*/ 2147483647 w 524"/>
              <a:gd name="T107" fmla="*/ 2147483647 h 985"/>
              <a:gd name="T108" fmla="*/ 2147483647 w 524"/>
              <a:gd name="T109" fmla="*/ 2147483647 h 985"/>
              <a:gd name="T110" fmla="*/ 2147483647 w 524"/>
              <a:gd name="T111" fmla="*/ 2147483647 h 985"/>
              <a:gd name="T112" fmla="*/ 2147483647 w 524"/>
              <a:gd name="T113" fmla="*/ 2147483647 h 985"/>
              <a:gd name="T114" fmla="*/ 2147483647 w 524"/>
              <a:gd name="T115" fmla="*/ 2147483647 h 98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24"/>
              <a:gd name="T175" fmla="*/ 0 h 985"/>
              <a:gd name="T176" fmla="*/ 524 w 524"/>
              <a:gd name="T177" fmla="*/ 985 h 98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24" h="985">
                <a:moveTo>
                  <a:pt x="121" y="612"/>
                </a:moveTo>
                <a:lnTo>
                  <a:pt x="119" y="665"/>
                </a:lnTo>
                <a:lnTo>
                  <a:pt x="150" y="655"/>
                </a:lnTo>
                <a:lnTo>
                  <a:pt x="194" y="769"/>
                </a:lnTo>
                <a:lnTo>
                  <a:pt x="201" y="793"/>
                </a:lnTo>
                <a:lnTo>
                  <a:pt x="211" y="841"/>
                </a:lnTo>
                <a:lnTo>
                  <a:pt x="226" y="910"/>
                </a:lnTo>
                <a:lnTo>
                  <a:pt x="236" y="952"/>
                </a:lnTo>
                <a:lnTo>
                  <a:pt x="245" y="985"/>
                </a:lnTo>
                <a:lnTo>
                  <a:pt x="249" y="984"/>
                </a:lnTo>
                <a:lnTo>
                  <a:pt x="302" y="971"/>
                </a:lnTo>
                <a:lnTo>
                  <a:pt x="311" y="968"/>
                </a:lnTo>
                <a:lnTo>
                  <a:pt x="317" y="967"/>
                </a:lnTo>
                <a:lnTo>
                  <a:pt x="318" y="967"/>
                </a:lnTo>
                <a:lnTo>
                  <a:pt x="323" y="966"/>
                </a:lnTo>
                <a:lnTo>
                  <a:pt x="342" y="961"/>
                </a:lnTo>
                <a:lnTo>
                  <a:pt x="393" y="950"/>
                </a:lnTo>
                <a:lnTo>
                  <a:pt x="462" y="933"/>
                </a:lnTo>
                <a:lnTo>
                  <a:pt x="473" y="931"/>
                </a:lnTo>
                <a:lnTo>
                  <a:pt x="430" y="854"/>
                </a:lnTo>
                <a:lnTo>
                  <a:pt x="444" y="828"/>
                </a:lnTo>
                <a:lnTo>
                  <a:pt x="430" y="766"/>
                </a:lnTo>
                <a:lnTo>
                  <a:pt x="428" y="739"/>
                </a:lnTo>
                <a:lnTo>
                  <a:pt x="415" y="637"/>
                </a:lnTo>
                <a:lnTo>
                  <a:pt x="408" y="605"/>
                </a:lnTo>
                <a:lnTo>
                  <a:pt x="418" y="593"/>
                </a:lnTo>
                <a:lnTo>
                  <a:pt x="415" y="583"/>
                </a:lnTo>
                <a:lnTo>
                  <a:pt x="424" y="535"/>
                </a:lnTo>
                <a:lnTo>
                  <a:pt x="434" y="519"/>
                </a:lnTo>
                <a:lnTo>
                  <a:pt x="435" y="428"/>
                </a:lnTo>
                <a:lnTo>
                  <a:pt x="443" y="373"/>
                </a:lnTo>
                <a:lnTo>
                  <a:pt x="437" y="362"/>
                </a:lnTo>
                <a:lnTo>
                  <a:pt x="424" y="328"/>
                </a:lnTo>
                <a:lnTo>
                  <a:pt x="432" y="295"/>
                </a:lnTo>
                <a:lnTo>
                  <a:pt x="472" y="275"/>
                </a:lnTo>
                <a:lnTo>
                  <a:pt x="476" y="262"/>
                </a:lnTo>
                <a:lnTo>
                  <a:pt x="486" y="247"/>
                </a:lnTo>
                <a:lnTo>
                  <a:pt x="524" y="199"/>
                </a:lnTo>
                <a:lnTo>
                  <a:pt x="485" y="108"/>
                </a:lnTo>
                <a:lnTo>
                  <a:pt x="504" y="37"/>
                </a:lnTo>
                <a:lnTo>
                  <a:pt x="491" y="0"/>
                </a:lnTo>
                <a:lnTo>
                  <a:pt x="386" y="31"/>
                </a:lnTo>
                <a:lnTo>
                  <a:pt x="212" y="80"/>
                </a:lnTo>
                <a:lnTo>
                  <a:pt x="40" y="125"/>
                </a:lnTo>
                <a:lnTo>
                  <a:pt x="25" y="130"/>
                </a:lnTo>
                <a:lnTo>
                  <a:pt x="0" y="137"/>
                </a:lnTo>
                <a:lnTo>
                  <a:pt x="6" y="195"/>
                </a:lnTo>
                <a:lnTo>
                  <a:pt x="35" y="303"/>
                </a:lnTo>
                <a:lnTo>
                  <a:pt x="40" y="307"/>
                </a:lnTo>
                <a:lnTo>
                  <a:pt x="48" y="312"/>
                </a:lnTo>
                <a:lnTo>
                  <a:pt x="62" y="327"/>
                </a:lnTo>
                <a:lnTo>
                  <a:pt x="83" y="416"/>
                </a:lnTo>
                <a:lnTo>
                  <a:pt x="69" y="448"/>
                </a:lnTo>
                <a:lnTo>
                  <a:pt x="69" y="496"/>
                </a:lnTo>
                <a:lnTo>
                  <a:pt x="111" y="592"/>
                </a:lnTo>
                <a:lnTo>
                  <a:pt x="114" y="596"/>
                </a:lnTo>
                <a:lnTo>
                  <a:pt x="115" y="597"/>
                </a:lnTo>
                <a:lnTo>
                  <a:pt x="121" y="612"/>
                </a:lnTo>
                <a:close/>
              </a:path>
            </a:pathLst>
          </a:custGeom>
          <a:solidFill>
            <a:srgbClr val="6CC047"/>
          </a:soli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sz="2800" dirty="0" smtClean="0">
                <a:latin typeface="+mj-lt"/>
              </a:rPr>
              <a:t>Vermont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661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looking to the future</a:t>
            </a:r>
            <a:endParaRPr lang="en-US" dirty="0"/>
          </a:p>
        </p:txBody>
      </p:sp>
      <p:sp>
        <p:nvSpPr>
          <p:cNvPr id="4" name="Freeform 125"/>
          <p:cNvSpPr>
            <a:spLocks/>
          </p:cNvSpPr>
          <p:nvPr/>
        </p:nvSpPr>
        <p:spPr bwMode="auto">
          <a:xfrm>
            <a:off x="2971800" y="1524000"/>
            <a:ext cx="3048000" cy="4419600"/>
          </a:xfrm>
          <a:custGeom>
            <a:avLst/>
            <a:gdLst>
              <a:gd name="T0" fmla="*/ 2147483647 w 1137"/>
              <a:gd name="T1" fmla="*/ 2147483647 h 1801"/>
              <a:gd name="T2" fmla="*/ 2147483647 w 1137"/>
              <a:gd name="T3" fmla="*/ 2147483647 h 1801"/>
              <a:gd name="T4" fmla="*/ 2147483647 w 1137"/>
              <a:gd name="T5" fmla="*/ 2147483647 h 1801"/>
              <a:gd name="T6" fmla="*/ 2147483647 w 1137"/>
              <a:gd name="T7" fmla="*/ 2147483647 h 1801"/>
              <a:gd name="T8" fmla="*/ 2147483647 w 1137"/>
              <a:gd name="T9" fmla="*/ 2147483647 h 1801"/>
              <a:gd name="T10" fmla="*/ 2147483647 w 1137"/>
              <a:gd name="T11" fmla="*/ 2147483647 h 1801"/>
              <a:gd name="T12" fmla="*/ 2147483647 w 1137"/>
              <a:gd name="T13" fmla="*/ 2147483647 h 1801"/>
              <a:gd name="T14" fmla="*/ 2147483647 w 1137"/>
              <a:gd name="T15" fmla="*/ 2147483647 h 1801"/>
              <a:gd name="T16" fmla="*/ 2147483647 w 1137"/>
              <a:gd name="T17" fmla="*/ 2147483647 h 1801"/>
              <a:gd name="T18" fmla="*/ 2147483647 w 1137"/>
              <a:gd name="T19" fmla="*/ 2147483647 h 1801"/>
              <a:gd name="T20" fmla="*/ 2147483647 w 1137"/>
              <a:gd name="T21" fmla="*/ 2147483647 h 1801"/>
              <a:gd name="T22" fmla="*/ 2147483647 w 1137"/>
              <a:gd name="T23" fmla="*/ 2147483647 h 1801"/>
              <a:gd name="T24" fmla="*/ 2147483647 w 1137"/>
              <a:gd name="T25" fmla="*/ 2147483647 h 1801"/>
              <a:gd name="T26" fmla="*/ 2147483647 w 1137"/>
              <a:gd name="T27" fmla="*/ 0 h 1801"/>
              <a:gd name="T28" fmla="*/ 2147483647 w 1137"/>
              <a:gd name="T29" fmla="*/ 2147483647 h 1801"/>
              <a:gd name="T30" fmla="*/ 2147483647 w 1137"/>
              <a:gd name="T31" fmla="*/ 2147483647 h 1801"/>
              <a:gd name="T32" fmla="*/ 2147483647 w 1137"/>
              <a:gd name="T33" fmla="*/ 2147483647 h 1801"/>
              <a:gd name="T34" fmla="*/ 2147483647 w 1137"/>
              <a:gd name="T35" fmla="*/ 2147483647 h 1801"/>
              <a:gd name="T36" fmla="*/ 2147483647 w 1137"/>
              <a:gd name="T37" fmla="*/ 2147483647 h 1801"/>
              <a:gd name="T38" fmla="*/ 2147483647 w 1137"/>
              <a:gd name="T39" fmla="*/ 2147483647 h 1801"/>
              <a:gd name="T40" fmla="*/ 2147483647 w 1137"/>
              <a:gd name="T41" fmla="*/ 2147483647 h 1801"/>
              <a:gd name="T42" fmla="*/ 2147483647 w 1137"/>
              <a:gd name="T43" fmla="*/ 2147483647 h 1801"/>
              <a:gd name="T44" fmla="*/ 2147483647 w 1137"/>
              <a:gd name="T45" fmla="*/ 2147483647 h 1801"/>
              <a:gd name="T46" fmla="*/ 2147483647 w 1137"/>
              <a:gd name="T47" fmla="*/ 2147483647 h 1801"/>
              <a:gd name="T48" fmla="*/ 2147483647 w 1137"/>
              <a:gd name="T49" fmla="*/ 2147483647 h 1801"/>
              <a:gd name="T50" fmla="*/ 2147483647 w 1137"/>
              <a:gd name="T51" fmla="*/ 2147483647 h 1801"/>
              <a:gd name="T52" fmla="*/ 2147483647 w 1137"/>
              <a:gd name="T53" fmla="*/ 2147483647 h 1801"/>
              <a:gd name="T54" fmla="*/ 2147483647 w 1137"/>
              <a:gd name="T55" fmla="*/ 2147483647 h 1801"/>
              <a:gd name="T56" fmla="*/ 2147483647 w 1137"/>
              <a:gd name="T57" fmla="*/ 2147483647 h 1801"/>
              <a:gd name="T58" fmla="*/ 2147483647 w 1137"/>
              <a:gd name="T59" fmla="*/ 2147483647 h 1801"/>
              <a:gd name="T60" fmla="*/ 2147483647 w 1137"/>
              <a:gd name="T61" fmla="*/ 2147483647 h 1801"/>
              <a:gd name="T62" fmla="*/ 2147483647 w 1137"/>
              <a:gd name="T63" fmla="*/ 2147483647 h 1801"/>
              <a:gd name="T64" fmla="*/ 2147483647 w 1137"/>
              <a:gd name="T65" fmla="*/ 2147483647 h 1801"/>
              <a:gd name="T66" fmla="*/ 2147483647 w 1137"/>
              <a:gd name="T67" fmla="*/ 2147483647 h 1801"/>
              <a:gd name="T68" fmla="*/ 2147483647 w 1137"/>
              <a:gd name="T69" fmla="*/ 2147483647 h 1801"/>
              <a:gd name="T70" fmla="*/ 2147483647 w 1137"/>
              <a:gd name="T71" fmla="*/ 2147483647 h 1801"/>
              <a:gd name="T72" fmla="*/ 2147483647 w 1137"/>
              <a:gd name="T73" fmla="*/ 2147483647 h 1801"/>
              <a:gd name="T74" fmla="*/ 2147483647 w 1137"/>
              <a:gd name="T75" fmla="*/ 2147483647 h 1801"/>
              <a:gd name="T76" fmla="*/ 2147483647 w 1137"/>
              <a:gd name="T77" fmla="*/ 2147483647 h 1801"/>
              <a:gd name="T78" fmla="*/ 2147483647 w 1137"/>
              <a:gd name="T79" fmla="*/ 2147483647 h 1801"/>
              <a:gd name="T80" fmla="*/ 2147483647 w 1137"/>
              <a:gd name="T81" fmla="*/ 2147483647 h 1801"/>
              <a:gd name="T82" fmla="*/ 2147483647 w 1137"/>
              <a:gd name="T83" fmla="*/ 2147483647 h 1801"/>
              <a:gd name="T84" fmla="*/ 2147483647 w 1137"/>
              <a:gd name="T85" fmla="*/ 2147483647 h 1801"/>
              <a:gd name="T86" fmla="*/ 2147483647 w 1137"/>
              <a:gd name="T87" fmla="*/ 2147483647 h 1801"/>
              <a:gd name="T88" fmla="*/ 2147483647 w 1137"/>
              <a:gd name="T89" fmla="*/ 2147483647 h 1801"/>
              <a:gd name="T90" fmla="*/ 2147483647 w 1137"/>
              <a:gd name="T91" fmla="*/ 2147483647 h 1801"/>
              <a:gd name="T92" fmla="*/ 2147483647 w 1137"/>
              <a:gd name="T93" fmla="*/ 2147483647 h 1801"/>
              <a:gd name="T94" fmla="*/ 2147483647 w 1137"/>
              <a:gd name="T95" fmla="*/ 2147483647 h 1801"/>
              <a:gd name="T96" fmla="*/ 2147483647 w 1137"/>
              <a:gd name="T97" fmla="*/ 2147483647 h 1801"/>
              <a:gd name="T98" fmla="*/ 2147483647 w 1137"/>
              <a:gd name="T99" fmla="*/ 2147483647 h 180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137"/>
              <a:gd name="T151" fmla="*/ 0 h 1801"/>
              <a:gd name="T152" fmla="*/ 1137 w 1137"/>
              <a:gd name="T153" fmla="*/ 1801 h 180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137" h="1801">
                <a:moveTo>
                  <a:pt x="184" y="1550"/>
                </a:moveTo>
                <a:lnTo>
                  <a:pt x="159" y="1473"/>
                </a:lnTo>
                <a:lnTo>
                  <a:pt x="129" y="1381"/>
                </a:lnTo>
                <a:lnTo>
                  <a:pt x="125" y="1369"/>
                </a:lnTo>
                <a:lnTo>
                  <a:pt x="66" y="1197"/>
                </a:lnTo>
                <a:lnTo>
                  <a:pt x="6" y="1029"/>
                </a:lnTo>
                <a:lnTo>
                  <a:pt x="0" y="1012"/>
                </a:lnTo>
                <a:lnTo>
                  <a:pt x="10" y="971"/>
                </a:lnTo>
                <a:lnTo>
                  <a:pt x="62" y="1001"/>
                </a:lnTo>
                <a:lnTo>
                  <a:pt x="62" y="983"/>
                </a:lnTo>
                <a:lnTo>
                  <a:pt x="67" y="921"/>
                </a:lnTo>
                <a:lnTo>
                  <a:pt x="102" y="921"/>
                </a:lnTo>
                <a:lnTo>
                  <a:pt x="79" y="842"/>
                </a:lnTo>
                <a:lnTo>
                  <a:pt x="92" y="815"/>
                </a:lnTo>
                <a:lnTo>
                  <a:pt x="126" y="771"/>
                </a:lnTo>
                <a:lnTo>
                  <a:pt x="144" y="686"/>
                </a:lnTo>
                <a:lnTo>
                  <a:pt x="120" y="671"/>
                </a:lnTo>
                <a:lnTo>
                  <a:pt x="120" y="622"/>
                </a:lnTo>
                <a:lnTo>
                  <a:pt x="105" y="574"/>
                </a:lnTo>
                <a:lnTo>
                  <a:pt x="136" y="496"/>
                </a:lnTo>
                <a:lnTo>
                  <a:pt x="126" y="434"/>
                </a:lnTo>
                <a:lnTo>
                  <a:pt x="120" y="387"/>
                </a:lnTo>
                <a:lnTo>
                  <a:pt x="227" y="40"/>
                </a:lnTo>
                <a:lnTo>
                  <a:pt x="288" y="88"/>
                </a:lnTo>
                <a:lnTo>
                  <a:pt x="312" y="108"/>
                </a:lnTo>
                <a:lnTo>
                  <a:pt x="410" y="67"/>
                </a:lnTo>
                <a:lnTo>
                  <a:pt x="462" y="5"/>
                </a:lnTo>
                <a:lnTo>
                  <a:pt x="483" y="0"/>
                </a:lnTo>
                <a:lnTo>
                  <a:pt x="583" y="33"/>
                </a:lnTo>
                <a:lnTo>
                  <a:pt x="610" y="60"/>
                </a:lnTo>
                <a:lnTo>
                  <a:pt x="635" y="66"/>
                </a:lnTo>
                <a:lnTo>
                  <a:pt x="807" y="583"/>
                </a:lnTo>
                <a:lnTo>
                  <a:pt x="894" y="592"/>
                </a:lnTo>
                <a:lnTo>
                  <a:pt x="908" y="580"/>
                </a:lnTo>
                <a:lnTo>
                  <a:pt x="949" y="712"/>
                </a:lnTo>
                <a:lnTo>
                  <a:pt x="992" y="746"/>
                </a:lnTo>
                <a:lnTo>
                  <a:pt x="1002" y="739"/>
                </a:lnTo>
                <a:lnTo>
                  <a:pt x="1002" y="719"/>
                </a:lnTo>
                <a:lnTo>
                  <a:pt x="1054" y="727"/>
                </a:lnTo>
                <a:lnTo>
                  <a:pt x="1112" y="789"/>
                </a:lnTo>
                <a:lnTo>
                  <a:pt x="1137" y="824"/>
                </a:lnTo>
                <a:lnTo>
                  <a:pt x="1088" y="924"/>
                </a:lnTo>
                <a:lnTo>
                  <a:pt x="1079" y="925"/>
                </a:lnTo>
                <a:lnTo>
                  <a:pt x="1083" y="933"/>
                </a:lnTo>
                <a:lnTo>
                  <a:pt x="1071" y="928"/>
                </a:lnTo>
                <a:lnTo>
                  <a:pt x="1052" y="936"/>
                </a:lnTo>
                <a:lnTo>
                  <a:pt x="1055" y="947"/>
                </a:lnTo>
                <a:lnTo>
                  <a:pt x="1026" y="972"/>
                </a:lnTo>
                <a:lnTo>
                  <a:pt x="1031" y="995"/>
                </a:lnTo>
                <a:lnTo>
                  <a:pt x="1014" y="1024"/>
                </a:lnTo>
                <a:lnTo>
                  <a:pt x="1005" y="1007"/>
                </a:lnTo>
                <a:lnTo>
                  <a:pt x="954" y="1019"/>
                </a:lnTo>
                <a:lnTo>
                  <a:pt x="947" y="1059"/>
                </a:lnTo>
                <a:lnTo>
                  <a:pt x="930" y="1068"/>
                </a:lnTo>
                <a:lnTo>
                  <a:pt x="911" y="1078"/>
                </a:lnTo>
                <a:lnTo>
                  <a:pt x="914" y="1103"/>
                </a:lnTo>
                <a:lnTo>
                  <a:pt x="869" y="1156"/>
                </a:lnTo>
                <a:lnTo>
                  <a:pt x="827" y="1164"/>
                </a:lnTo>
                <a:lnTo>
                  <a:pt x="779" y="1113"/>
                </a:lnTo>
                <a:lnTo>
                  <a:pt x="792" y="1146"/>
                </a:lnTo>
                <a:lnTo>
                  <a:pt x="762" y="1240"/>
                </a:lnTo>
                <a:lnTo>
                  <a:pt x="708" y="1178"/>
                </a:lnTo>
                <a:lnTo>
                  <a:pt x="696" y="1104"/>
                </a:lnTo>
                <a:lnTo>
                  <a:pt x="691" y="1103"/>
                </a:lnTo>
                <a:lnTo>
                  <a:pt x="678" y="1137"/>
                </a:lnTo>
                <a:lnTo>
                  <a:pt x="663" y="1166"/>
                </a:lnTo>
                <a:lnTo>
                  <a:pt x="659" y="1218"/>
                </a:lnTo>
                <a:lnTo>
                  <a:pt x="660" y="1269"/>
                </a:lnTo>
                <a:lnTo>
                  <a:pt x="683" y="1313"/>
                </a:lnTo>
                <a:lnTo>
                  <a:pt x="626" y="1381"/>
                </a:lnTo>
                <a:lnTo>
                  <a:pt x="603" y="1377"/>
                </a:lnTo>
                <a:lnTo>
                  <a:pt x="581" y="1396"/>
                </a:lnTo>
                <a:lnTo>
                  <a:pt x="577" y="1414"/>
                </a:lnTo>
                <a:lnTo>
                  <a:pt x="550" y="1434"/>
                </a:lnTo>
                <a:lnTo>
                  <a:pt x="530" y="1435"/>
                </a:lnTo>
                <a:lnTo>
                  <a:pt x="524" y="1465"/>
                </a:lnTo>
                <a:lnTo>
                  <a:pt x="507" y="1492"/>
                </a:lnTo>
                <a:lnTo>
                  <a:pt x="487" y="1477"/>
                </a:lnTo>
                <a:lnTo>
                  <a:pt x="476" y="1472"/>
                </a:lnTo>
                <a:lnTo>
                  <a:pt x="461" y="1500"/>
                </a:lnTo>
                <a:lnTo>
                  <a:pt x="427" y="1518"/>
                </a:lnTo>
                <a:lnTo>
                  <a:pt x="415" y="1549"/>
                </a:lnTo>
                <a:lnTo>
                  <a:pt x="424" y="1571"/>
                </a:lnTo>
                <a:lnTo>
                  <a:pt x="418" y="1583"/>
                </a:lnTo>
                <a:lnTo>
                  <a:pt x="408" y="1581"/>
                </a:lnTo>
                <a:lnTo>
                  <a:pt x="385" y="1595"/>
                </a:lnTo>
                <a:lnTo>
                  <a:pt x="381" y="1610"/>
                </a:lnTo>
                <a:lnTo>
                  <a:pt x="388" y="1624"/>
                </a:lnTo>
                <a:lnTo>
                  <a:pt x="401" y="1621"/>
                </a:lnTo>
                <a:lnTo>
                  <a:pt x="352" y="1721"/>
                </a:lnTo>
                <a:lnTo>
                  <a:pt x="362" y="1753"/>
                </a:lnTo>
                <a:lnTo>
                  <a:pt x="343" y="1801"/>
                </a:lnTo>
                <a:lnTo>
                  <a:pt x="329" y="1797"/>
                </a:lnTo>
                <a:lnTo>
                  <a:pt x="328" y="1797"/>
                </a:lnTo>
                <a:lnTo>
                  <a:pt x="304" y="1787"/>
                </a:lnTo>
                <a:lnTo>
                  <a:pt x="285" y="1741"/>
                </a:lnTo>
                <a:lnTo>
                  <a:pt x="241" y="1716"/>
                </a:lnTo>
                <a:lnTo>
                  <a:pt x="220" y="1643"/>
                </a:lnTo>
                <a:lnTo>
                  <a:pt x="220" y="1641"/>
                </a:lnTo>
                <a:lnTo>
                  <a:pt x="191" y="1566"/>
                </a:lnTo>
                <a:lnTo>
                  <a:pt x="184" y="1550"/>
                </a:lnTo>
                <a:close/>
              </a:path>
            </a:pathLst>
          </a:custGeom>
          <a:solidFill>
            <a:srgbClr val="6CC047"/>
          </a:soli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800" dirty="0" smtClean="0">
              <a:latin typeface="+mj-lt"/>
            </a:endParaRPr>
          </a:p>
          <a:p>
            <a:endParaRPr lang="en-US" sz="2800" dirty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	Maine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2321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A2EC-BD11-234A-AD8F-CE6A35E37CE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rcRect t="3597" b="35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961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Garamond" charset="0"/>
                <a:ea typeface="ＭＳ Ｐゴシック" charset="0"/>
                <a:cs typeface="ＭＳ Ｐゴシック" charset="0"/>
              </a:rPr>
              <a:t>NASHP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marL="285750" lvl="1" eaLnBrk="1" hangingPunct="1">
              <a:spcAft>
                <a:spcPct val="20000"/>
              </a:spcAft>
              <a:buFont typeface="Wingdings" charset="0"/>
              <a:buChar char="v"/>
            </a:pPr>
            <a:r>
              <a:rPr lang="en-US">
                <a:latin typeface="Verdana" charset="0"/>
                <a:ea typeface="ＭＳ Ｐゴシック" charset="0"/>
              </a:rPr>
              <a:t>26-year-old non-profit, non-partisan organization</a:t>
            </a:r>
          </a:p>
          <a:p>
            <a:pPr marL="285750" lvl="1" eaLnBrk="1" hangingPunct="1">
              <a:spcAft>
                <a:spcPct val="20000"/>
              </a:spcAft>
              <a:buFont typeface="Wingdings" charset="0"/>
              <a:buChar char="v"/>
            </a:pPr>
            <a:r>
              <a:rPr lang="en-US">
                <a:latin typeface="Verdana" charset="0"/>
                <a:ea typeface="ＭＳ Ｐゴシック" charset="0"/>
              </a:rPr>
              <a:t>Offices in Portland, Maine and Washington, D.C.</a:t>
            </a:r>
          </a:p>
          <a:p>
            <a:pPr marL="285750" lvl="1" eaLnBrk="1" hangingPunct="1">
              <a:spcAft>
                <a:spcPct val="20000"/>
              </a:spcAft>
              <a:buFont typeface="Wingdings" charset="0"/>
              <a:buChar char="v"/>
            </a:pPr>
            <a:r>
              <a:rPr lang="en-US">
                <a:latin typeface="Verdana" charset="0"/>
                <a:ea typeface="ＭＳ Ｐゴシック" charset="0"/>
              </a:rPr>
              <a:t>Academy members</a:t>
            </a:r>
          </a:p>
          <a:p>
            <a:pPr marL="457200" lvl="2" eaLnBrk="1" hangingPunct="1">
              <a:buFont typeface="Wingdings" charset="0"/>
              <a:buChar char="§"/>
            </a:pPr>
            <a:r>
              <a:rPr lang="en-US">
                <a:latin typeface="Verdana" charset="0"/>
                <a:ea typeface="ＭＳ Ｐゴシック" charset="0"/>
              </a:rPr>
              <a:t>Peer-selected group of state health policy leaders</a:t>
            </a:r>
          </a:p>
          <a:p>
            <a:pPr marL="457200" lvl="2" eaLnBrk="1" hangingPunct="1">
              <a:buFont typeface="Wingdings" charset="0"/>
              <a:buChar char="§"/>
            </a:pPr>
            <a:r>
              <a:rPr lang="en-US">
                <a:latin typeface="Verdana" charset="0"/>
                <a:ea typeface="ＭＳ Ｐゴシック" charset="0"/>
              </a:rPr>
              <a:t>No dues—commitment to identify needs and guide work</a:t>
            </a:r>
          </a:p>
          <a:p>
            <a:pPr marL="285750" lvl="1" eaLnBrk="1" hangingPunct="1">
              <a:spcBef>
                <a:spcPct val="40000"/>
              </a:spcBef>
              <a:buFont typeface="Wingdings" charset="0"/>
              <a:buChar char="v"/>
            </a:pPr>
            <a:r>
              <a:rPr lang="en-US">
                <a:latin typeface="Verdana" charset="0"/>
                <a:ea typeface="ＭＳ Ｐゴシック" charset="0"/>
              </a:rPr>
              <a:t>Working together across states, branches and agencies to advance, accelerate and implement workable policy solutions that address major health issues</a:t>
            </a:r>
          </a:p>
        </p:txBody>
      </p:sp>
      <p:sp>
        <p:nvSpPr>
          <p:cNvPr id="20483" name="Rectangle 14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A1E447-2F55-4746-868B-1B213A2927B5}" type="slidenum">
              <a:rPr lang="en-US" sz="1000">
                <a:latin typeface="Verdana" charset="0"/>
              </a:rPr>
              <a:pPr eaLnBrk="1" hangingPunct="1"/>
              <a:t>2</a:t>
            </a:fld>
            <a:endParaRPr lang="en-US" sz="100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2164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A2EC-BD11-234A-AD8F-CE6A35E37CE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8" name="Freeform 5"/>
          <p:cNvSpPr>
            <a:spLocks/>
          </p:cNvSpPr>
          <p:nvPr/>
        </p:nvSpPr>
        <p:spPr bwMode="auto">
          <a:xfrm>
            <a:off x="7748042" y="1279168"/>
            <a:ext cx="504089" cy="752343"/>
          </a:xfrm>
          <a:custGeom>
            <a:avLst/>
            <a:gdLst>
              <a:gd name="T0" fmla="*/ 2147483647 w 210"/>
              <a:gd name="T1" fmla="*/ 2147483647 h 321"/>
              <a:gd name="T2" fmla="*/ 2147483647 w 210"/>
              <a:gd name="T3" fmla="*/ 2147483647 h 321"/>
              <a:gd name="T4" fmla="*/ 2147483647 w 210"/>
              <a:gd name="T5" fmla="*/ 2147483647 h 321"/>
              <a:gd name="T6" fmla="*/ 2147483647 w 210"/>
              <a:gd name="T7" fmla="*/ 2147483647 h 321"/>
              <a:gd name="T8" fmla="*/ 2147483647 w 210"/>
              <a:gd name="T9" fmla="*/ 2147483647 h 321"/>
              <a:gd name="T10" fmla="*/ 2147483647 w 210"/>
              <a:gd name="T11" fmla="*/ 2147483647 h 321"/>
              <a:gd name="T12" fmla="*/ 2147483647 w 210"/>
              <a:gd name="T13" fmla="*/ 2147483647 h 321"/>
              <a:gd name="T14" fmla="*/ 0 w 210"/>
              <a:gd name="T15" fmla="*/ 2147483647 h 321"/>
              <a:gd name="T16" fmla="*/ 2147483647 w 210"/>
              <a:gd name="T17" fmla="*/ 2147483647 h 321"/>
              <a:gd name="T18" fmla="*/ 2147483647 w 210"/>
              <a:gd name="T19" fmla="*/ 2147483647 h 321"/>
              <a:gd name="T20" fmla="*/ 2147483647 w 210"/>
              <a:gd name="T21" fmla="*/ 2147483647 h 321"/>
              <a:gd name="T22" fmla="*/ 2147483647 w 210"/>
              <a:gd name="T23" fmla="*/ 2147483647 h 321"/>
              <a:gd name="T24" fmla="*/ 2147483647 w 210"/>
              <a:gd name="T25" fmla="*/ 2147483647 h 321"/>
              <a:gd name="T26" fmla="*/ 2147483647 w 210"/>
              <a:gd name="T27" fmla="*/ 2147483647 h 321"/>
              <a:gd name="T28" fmla="*/ 2147483647 w 210"/>
              <a:gd name="T29" fmla="*/ 2147483647 h 321"/>
              <a:gd name="T30" fmla="*/ 2147483647 w 210"/>
              <a:gd name="T31" fmla="*/ 2147483647 h 321"/>
              <a:gd name="T32" fmla="*/ 2147483647 w 210"/>
              <a:gd name="T33" fmla="*/ 2147483647 h 321"/>
              <a:gd name="T34" fmla="*/ 2147483647 w 210"/>
              <a:gd name="T35" fmla="*/ 2147483647 h 321"/>
              <a:gd name="T36" fmla="*/ 2147483647 w 210"/>
              <a:gd name="T37" fmla="*/ 2147483647 h 321"/>
              <a:gd name="T38" fmla="*/ 2147483647 w 210"/>
              <a:gd name="T39" fmla="*/ 2147483647 h 321"/>
              <a:gd name="T40" fmla="*/ 2147483647 w 210"/>
              <a:gd name="T41" fmla="*/ 2147483647 h 321"/>
              <a:gd name="T42" fmla="*/ 2147483647 w 210"/>
              <a:gd name="T43" fmla="*/ 2147483647 h 321"/>
              <a:gd name="T44" fmla="*/ 2147483647 w 210"/>
              <a:gd name="T45" fmla="*/ 2147483647 h 321"/>
              <a:gd name="T46" fmla="*/ 2147483647 w 210"/>
              <a:gd name="T47" fmla="*/ 2147483647 h 321"/>
              <a:gd name="T48" fmla="*/ 2147483647 w 210"/>
              <a:gd name="T49" fmla="*/ 0 h 321"/>
              <a:gd name="T50" fmla="*/ 2147483647 w 210"/>
              <a:gd name="T51" fmla="*/ 2147483647 h 321"/>
              <a:gd name="T52" fmla="*/ 2147483647 w 210"/>
              <a:gd name="T53" fmla="*/ 2147483647 h 321"/>
              <a:gd name="T54" fmla="*/ 2147483647 w 210"/>
              <a:gd name="T55" fmla="*/ 2147483647 h 32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10"/>
              <a:gd name="T85" fmla="*/ 0 h 321"/>
              <a:gd name="T86" fmla="*/ 210 w 210"/>
              <a:gd name="T87" fmla="*/ 321 h 321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10" h="321">
                <a:moveTo>
                  <a:pt x="49" y="10"/>
                </a:moveTo>
                <a:lnTo>
                  <a:pt x="18" y="69"/>
                </a:lnTo>
                <a:lnTo>
                  <a:pt x="33" y="91"/>
                </a:lnTo>
                <a:lnTo>
                  <a:pt x="18" y="118"/>
                </a:lnTo>
                <a:lnTo>
                  <a:pt x="27" y="127"/>
                </a:lnTo>
                <a:lnTo>
                  <a:pt x="21" y="145"/>
                </a:lnTo>
                <a:lnTo>
                  <a:pt x="21" y="175"/>
                </a:lnTo>
                <a:lnTo>
                  <a:pt x="0" y="186"/>
                </a:lnTo>
                <a:lnTo>
                  <a:pt x="8" y="195"/>
                </a:lnTo>
                <a:lnTo>
                  <a:pt x="52" y="307"/>
                </a:lnTo>
                <a:lnTo>
                  <a:pt x="87" y="321"/>
                </a:lnTo>
                <a:lnTo>
                  <a:pt x="85" y="298"/>
                </a:lnTo>
                <a:lnTo>
                  <a:pt x="102" y="280"/>
                </a:lnTo>
                <a:lnTo>
                  <a:pt x="96" y="261"/>
                </a:lnTo>
                <a:lnTo>
                  <a:pt x="139" y="238"/>
                </a:lnTo>
                <a:lnTo>
                  <a:pt x="141" y="207"/>
                </a:lnTo>
                <a:lnTo>
                  <a:pt x="166" y="205"/>
                </a:lnTo>
                <a:lnTo>
                  <a:pt x="186" y="181"/>
                </a:lnTo>
                <a:lnTo>
                  <a:pt x="210" y="165"/>
                </a:lnTo>
                <a:lnTo>
                  <a:pt x="210" y="145"/>
                </a:lnTo>
                <a:lnTo>
                  <a:pt x="177" y="139"/>
                </a:lnTo>
                <a:lnTo>
                  <a:pt x="171" y="117"/>
                </a:lnTo>
                <a:lnTo>
                  <a:pt x="138" y="114"/>
                </a:lnTo>
                <a:lnTo>
                  <a:pt x="111" y="19"/>
                </a:lnTo>
                <a:lnTo>
                  <a:pt x="99" y="0"/>
                </a:lnTo>
                <a:lnTo>
                  <a:pt x="66" y="8"/>
                </a:lnTo>
                <a:lnTo>
                  <a:pt x="60" y="17"/>
                </a:lnTo>
                <a:lnTo>
                  <a:pt x="49" y="1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49" name="Freeform 50"/>
          <p:cNvSpPr>
            <a:spLocks/>
          </p:cNvSpPr>
          <p:nvPr/>
        </p:nvSpPr>
        <p:spPr bwMode="auto">
          <a:xfrm>
            <a:off x="7733039" y="1661888"/>
            <a:ext cx="261046" cy="455480"/>
          </a:xfrm>
          <a:custGeom>
            <a:avLst/>
            <a:gdLst>
              <a:gd name="T0" fmla="*/ 2147483647 w 109"/>
              <a:gd name="T1" fmla="*/ 0 h 194"/>
              <a:gd name="T2" fmla="*/ 0 w 109"/>
              <a:gd name="T3" fmla="*/ 2147483647 h 194"/>
              <a:gd name="T4" fmla="*/ 2147483647 w 109"/>
              <a:gd name="T5" fmla="*/ 2147483647 h 194"/>
              <a:gd name="T6" fmla="*/ 2147483647 w 109"/>
              <a:gd name="T7" fmla="*/ 2147483647 h 194"/>
              <a:gd name="T8" fmla="*/ 2147483647 w 109"/>
              <a:gd name="T9" fmla="*/ 2147483647 h 194"/>
              <a:gd name="T10" fmla="*/ 2147483647 w 109"/>
              <a:gd name="T11" fmla="*/ 2147483647 h 194"/>
              <a:gd name="T12" fmla="*/ 2147483647 w 109"/>
              <a:gd name="T13" fmla="*/ 2147483647 h 194"/>
              <a:gd name="T14" fmla="*/ 2147483647 w 109"/>
              <a:gd name="T15" fmla="*/ 2147483647 h 194"/>
              <a:gd name="T16" fmla="*/ 2147483647 w 109"/>
              <a:gd name="T17" fmla="*/ 2147483647 h 194"/>
              <a:gd name="T18" fmla="*/ 2147483647 w 109"/>
              <a:gd name="T19" fmla="*/ 2147483647 h 194"/>
              <a:gd name="T20" fmla="*/ 2147483647 w 109"/>
              <a:gd name="T21" fmla="*/ 2147483647 h 194"/>
              <a:gd name="T22" fmla="*/ 2147483647 w 109"/>
              <a:gd name="T23" fmla="*/ 2147483647 h 194"/>
              <a:gd name="T24" fmla="*/ 2147483647 w 109"/>
              <a:gd name="T25" fmla="*/ 0 h 1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9"/>
              <a:gd name="T40" fmla="*/ 0 h 194"/>
              <a:gd name="T41" fmla="*/ 109 w 109"/>
              <a:gd name="T42" fmla="*/ 194 h 1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9" h="194">
                <a:moveTo>
                  <a:pt x="23" y="0"/>
                </a:moveTo>
                <a:lnTo>
                  <a:pt x="0" y="34"/>
                </a:lnTo>
                <a:lnTo>
                  <a:pt x="25" y="79"/>
                </a:lnTo>
                <a:lnTo>
                  <a:pt x="10" y="91"/>
                </a:lnTo>
                <a:lnTo>
                  <a:pt x="16" y="194"/>
                </a:lnTo>
                <a:lnTo>
                  <a:pt x="77" y="179"/>
                </a:lnTo>
                <a:lnTo>
                  <a:pt x="93" y="179"/>
                </a:lnTo>
                <a:lnTo>
                  <a:pt x="102" y="168"/>
                </a:lnTo>
                <a:lnTo>
                  <a:pt x="102" y="149"/>
                </a:lnTo>
                <a:lnTo>
                  <a:pt x="109" y="137"/>
                </a:lnTo>
                <a:lnTo>
                  <a:pt x="75" y="122"/>
                </a:lnTo>
                <a:lnTo>
                  <a:pt x="31" y="9"/>
                </a:lnTo>
                <a:lnTo>
                  <a:pt x="23" y="0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50" name="Freeform 3"/>
          <p:cNvSpPr>
            <a:spLocks/>
          </p:cNvSpPr>
          <p:nvPr/>
        </p:nvSpPr>
        <p:spPr bwMode="auto">
          <a:xfrm>
            <a:off x="1550448" y="1727372"/>
            <a:ext cx="1104195" cy="820737"/>
          </a:xfrm>
          <a:custGeom>
            <a:avLst/>
            <a:gdLst>
              <a:gd name="T0" fmla="*/ 2147483647 w 444"/>
              <a:gd name="T1" fmla="*/ 0 h 339"/>
              <a:gd name="T2" fmla="*/ 2147483647 w 444"/>
              <a:gd name="T3" fmla="*/ 2147483647 h 339"/>
              <a:gd name="T4" fmla="*/ 2147483647 w 444"/>
              <a:gd name="T5" fmla="*/ 2147483647 h 339"/>
              <a:gd name="T6" fmla="*/ 2147483647 w 444"/>
              <a:gd name="T7" fmla="*/ 2147483647 h 339"/>
              <a:gd name="T8" fmla="*/ 2147483647 w 444"/>
              <a:gd name="T9" fmla="*/ 2147483647 h 339"/>
              <a:gd name="T10" fmla="*/ 2147483647 w 444"/>
              <a:gd name="T11" fmla="*/ 2147483647 h 339"/>
              <a:gd name="T12" fmla="*/ 2147483647 w 444"/>
              <a:gd name="T13" fmla="*/ 2147483647 h 339"/>
              <a:gd name="T14" fmla="*/ 2147483647 w 444"/>
              <a:gd name="T15" fmla="*/ 2147483647 h 339"/>
              <a:gd name="T16" fmla="*/ 2147483647 w 444"/>
              <a:gd name="T17" fmla="*/ 2147483647 h 339"/>
              <a:gd name="T18" fmla="*/ 0 w 444"/>
              <a:gd name="T19" fmla="*/ 2147483647 h 339"/>
              <a:gd name="T20" fmla="*/ 0 w 444"/>
              <a:gd name="T21" fmla="*/ 2147483647 h 339"/>
              <a:gd name="T22" fmla="*/ 2147483647 w 444"/>
              <a:gd name="T23" fmla="*/ 2147483647 h 339"/>
              <a:gd name="T24" fmla="*/ 2147483647 w 444"/>
              <a:gd name="T25" fmla="*/ 2147483647 h 339"/>
              <a:gd name="T26" fmla="*/ 2147483647 w 444"/>
              <a:gd name="T27" fmla="*/ 2147483647 h 339"/>
              <a:gd name="T28" fmla="*/ 2147483647 w 444"/>
              <a:gd name="T29" fmla="*/ 2147483647 h 339"/>
              <a:gd name="T30" fmla="*/ 2147483647 w 444"/>
              <a:gd name="T31" fmla="*/ 2147483647 h 339"/>
              <a:gd name="T32" fmla="*/ 2147483647 w 444"/>
              <a:gd name="T33" fmla="*/ 2147483647 h 339"/>
              <a:gd name="T34" fmla="*/ 2147483647 w 444"/>
              <a:gd name="T35" fmla="*/ 2147483647 h 339"/>
              <a:gd name="T36" fmla="*/ 2147483647 w 444"/>
              <a:gd name="T37" fmla="*/ 2147483647 h 339"/>
              <a:gd name="T38" fmla="*/ 2147483647 w 444"/>
              <a:gd name="T39" fmla="*/ 2147483647 h 339"/>
              <a:gd name="T40" fmla="*/ 2147483647 w 444"/>
              <a:gd name="T41" fmla="*/ 2147483647 h 339"/>
              <a:gd name="T42" fmla="*/ 2147483647 w 444"/>
              <a:gd name="T43" fmla="*/ 2147483647 h 339"/>
              <a:gd name="T44" fmla="*/ 2147483647 w 444"/>
              <a:gd name="T45" fmla="*/ 2147483647 h 339"/>
              <a:gd name="T46" fmla="*/ 2147483647 w 444"/>
              <a:gd name="T47" fmla="*/ 2147483647 h 339"/>
              <a:gd name="T48" fmla="*/ 2147483647 w 444"/>
              <a:gd name="T49" fmla="*/ 2147483647 h 339"/>
              <a:gd name="T50" fmla="*/ 2147483647 w 444"/>
              <a:gd name="T51" fmla="*/ 2147483647 h 339"/>
              <a:gd name="T52" fmla="*/ 2147483647 w 444"/>
              <a:gd name="T53" fmla="*/ 0 h 33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44"/>
              <a:gd name="T82" fmla="*/ 0 h 339"/>
              <a:gd name="T83" fmla="*/ 444 w 444"/>
              <a:gd name="T84" fmla="*/ 339 h 339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44" h="339">
                <a:moveTo>
                  <a:pt x="97" y="0"/>
                </a:moveTo>
                <a:lnTo>
                  <a:pt x="84" y="7"/>
                </a:lnTo>
                <a:lnTo>
                  <a:pt x="76" y="37"/>
                </a:lnTo>
                <a:lnTo>
                  <a:pt x="68" y="62"/>
                </a:lnTo>
                <a:lnTo>
                  <a:pt x="62" y="82"/>
                </a:lnTo>
                <a:lnTo>
                  <a:pt x="54" y="104"/>
                </a:lnTo>
                <a:lnTo>
                  <a:pt x="45" y="126"/>
                </a:lnTo>
                <a:lnTo>
                  <a:pt x="33" y="150"/>
                </a:lnTo>
                <a:lnTo>
                  <a:pt x="17" y="178"/>
                </a:lnTo>
                <a:lnTo>
                  <a:pt x="0" y="205"/>
                </a:lnTo>
                <a:lnTo>
                  <a:pt x="0" y="264"/>
                </a:lnTo>
                <a:lnTo>
                  <a:pt x="249" y="315"/>
                </a:lnTo>
                <a:lnTo>
                  <a:pt x="364" y="339"/>
                </a:lnTo>
                <a:lnTo>
                  <a:pt x="388" y="221"/>
                </a:lnTo>
                <a:lnTo>
                  <a:pt x="403" y="211"/>
                </a:lnTo>
                <a:lnTo>
                  <a:pt x="389" y="185"/>
                </a:lnTo>
                <a:lnTo>
                  <a:pt x="396" y="158"/>
                </a:lnTo>
                <a:lnTo>
                  <a:pt x="444" y="113"/>
                </a:lnTo>
                <a:lnTo>
                  <a:pt x="411" y="72"/>
                </a:lnTo>
                <a:lnTo>
                  <a:pt x="273" y="43"/>
                </a:lnTo>
                <a:lnTo>
                  <a:pt x="254" y="55"/>
                </a:lnTo>
                <a:lnTo>
                  <a:pt x="229" y="35"/>
                </a:lnTo>
                <a:lnTo>
                  <a:pt x="207" y="56"/>
                </a:lnTo>
                <a:lnTo>
                  <a:pt x="186" y="35"/>
                </a:lnTo>
                <a:lnTo>
                  <a:pt x="131" y="36"/>
                </a:lnTo>
                <a:lnTo>
                  <a:pt x="138" y="3"/>
                </a:lnTo>
                <a:lnTo>
                  <a:pt x="97" y="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51" name="Freeform 4"/>
          <p:cNvSpPr>
            <a:spLocks/>
          </p:cNvSpPr>
          <p:nvPr/>
        </p:nvSpPr>
        <p:spPr bwMode="auto">
          <a:xfrm>
            <a:off x="3536799" y="3592949"/>
            <a:ext cx="1911337" cy="1682221"/>
          </a:xfrm>
          <a:custGeom>
            <a:avLst/>
            <a:gdLst>
              <a:gd name="T0" fmla="*/ 2147483647 w 773"/>
              <a:gd name="T1" fmla="*/ 0 h 716"/>
              <a:gd name="T2" fmla="*/ 2147483647 w 773"/>
              <a:gd name="T3" fmla="*/ 2147483647 h 716"/>
              <a:gd name="T4" fmla="*/ 2147483647 w 773"/>
              <a:gd name="T5" fmla="*/ 2147483647 h 716"/>
              <a:gd name="T6" fmla="*/ 2147483647 w 773"/>
              <a:gd name="T7" fmla="*/ 2147483647 h 716"/>
              <a:gd name="T8" fmla="*/ 2147483647 w 773"/>
              <a:gd name="T9" fmla="*/ 2147483647 h 716"/>
              <a:gd name="T10" fmla="*/ 2147483647 w 773"/>
              <a:gd name="T11" fmla="*/ 2147483647 h 716"/>
              <a:gd name="T12" fmla="*/ 2147483647 w 773"/>
              <a:gd name="T13" fmla="*/ 2147483647 h 716"/>
              <a:gd name="T14" fmla="*/ 2147483647 w 773"/>
              <a:gd name="T15" fmla="*/ 2147483647 h 716"/>
              <a:gd name="T16" fmla="*/ 2147483647 w 773"/>
              <a:gd name="T17" fmla="*/ 2147483647 h 716"/>
              <a:gd name="T18" fmla="*/ 2147483647 w 773"/>
              <a:gd name="T19" fmla="*/ 2147483647 h 716"/>
              <a:gd name="T20" fmla="*/ 2147483647 w 773"/>
              <a:gd name="T21" fmla="*/ 2147483647 h 716"/>
              <a:gd name="T22" fmla="*/ 2147483647 w 773"/>
              <a:gd name="T23" fmla="*/ 2147483647 h 716"/>
              <a:gd name="T24" fmla="*/ 2147483647 w 773"/>
              <a:gd name="T25" fmla="*/ 2147483647 h 716"/>
              <a:gd name="T26" fmla="*/ 2147483647 w 773"/>
              <a:gd name="T27" fmla="*/ 2147483647 h 716"/>
              <a:gd name="T28" fmla="*/ 2147483647 w 773"/>
              <a:gd name="T29" fmla="*/ 2147483647 h 716"/>
              <a:gd name="T30" fmla="*/ 2147483647 w 773"/>
              <a:gd name="T31" fmla="*/ 2147483647 h 716"/>
              <a:gd name="T32" fmla="*/ 2147483647 w 773"/>
              <a:gd name="T33" fmla="*/ 2147483647 h 716"/>
              <a:gd name="T34" fmla="*/ 2147483647 w 773"/>
              <a:gd name="T35" fmla="*/ 2147483647 h 716"/>
              <a:gd name="T36" fmla="*/ 2147483647 w 773"/>
              <a:gd name="T37" fmla="*/ 2147483647 h 716"/>
              <a:gd name="T38" fmla="*/ 2147483647 w 773"/>
              <a:gd name="T39" fmla="*/ 2147483647 h 716"/>
              <a:gd name="T40" fmla="*/ 2147483647 w 773"/>
              <a:gd name="T41" fmla="*/ 2147483647 h 716"/>
              <a:gd name="T42" fmla="*/ 2147483647 w 773"/>
              <a:gd name="T43" fmla="*/ 2147483647 h 716"/>
              <a:gd name="T44" fmla="*/ 2147483647 w 773"/>
              <a:gd name="T45" fmla="*/ 2147483647 h 716"/>
              <a:gd name="T46" fmla="*/ 2147483647 w 773"/>
              <a:gd name="T47" fmla="*/ 2147483647 h 716"/>
              <a:gd name="T48" fmla="*/ 2147483647 w 773"/>
              <a:gd name="T49" fmla="*/ 2147483647 h 716"/>
              <a:gd name="T50" fmla="*/ 2147483647 w 773"/>
              <a:gd name="T51" fmla="*/ 2147483647 h 716"/>
              <a:gd name="T52" fmla="*/ 2147483647 w 773"/>
              <a:gd name="T53" fmla="*/ 2147483647 h 716"/>
              <a:gd name="T54" fmla="*/ 2147483647 w 773"/>
              <a:gd name="T55" fmla="*/ 2147483647 h 716"/>
              <a:gd name="T56" fmla="*/ 2147483647 w 773"/>
              <a:gd name="T57" fmla="*/ 2147483647 h 716"/>
              <a:gd name="T58" fmla="*/ 2147483647 w 773"/>
              <a:gd name="T59" fmla="*/ 2147483647 h 716"/>
              <a:gd name="T60" fmla="*/ 2147483647 w 773"/>
              <a:gd name="T61" fmla="*/ 2147483647 h 716"/>
              <a:gd name="T62" fmla="*/ 2147483647 w 773"/>
              <a:gd name="T63" fmla="*/ 2147483647 h 716"/>
              <a:gd name="T64" fmla="*/ 2147483647 w 773"/>
              <a:gd name="T65" fmla="*/ 2147483647 h 716"/>
              <a:gd name="T66" fmla="*/ 2147483647 w 773"/>
              <a:gd name="T67" fmla="*/ 2147483647 h 716"/>
              <a:gd name="T68" fmla="*/ 2147483647 w 773"/>
              <a:gd name="T69" fmla="*/ 2147483647 h 716"/>
              <a:gd name="T70" fmla="*/ 2147483647 w 773"/>
              <a:gd name="T71" fmla="*/ 2147483647 h 716"/>
              <a:gd name="T72" fmla="*/ 2147483647 w 773"/>
              <a:gd name="T73" fmla="*/ 2147483647 h 716"/>
              <a:gd name="T74" fmla="*/ 2147483647 w 773"/>
              <a:gd name="T75" fmla="*/ 2147483647 h 716"/>
              <a:gd name="T76" fmla="*/ 2147483647 w 773"/>
              <a:gd name="T77" fmla="*/ 2147483647 h 716"/>
              <a:gd name="T78" fmla="*/ 2147483647 w 773"/>
              <a:gd name="T79" fmla="*/ 2147483647 h 716"/>
              <a:gd name="T80" fmla="*/ 2147483647 w 773"/>
              <a:gd name="T81" fmla="*/ 2147483647 h 716"/>
              <a:gd name="T82" fmla="*/ 2147483647 w 773"/>
              <a:gd name="T83" fmla="*/ 2147483647 h 716"/>
              <a:gd name="T84" fmla="*/ 2147483647 w 773"/>
              <a:gd name="T85" fmla="*/ 2147483647 h 716"/>
              <a:gd name="T86" fmla="*/ 2147483647 w 773"/>
              <a:gd name="T87" fmla="*/ 2147483647 h 716"/>
              <a:gd name="T88" fmla="*/ 2147483647 w 773"/>
              <a:gd name="T89" fmla="*/ 2147483647 h 716"/>
              <a:gd name="T90" fmla="*/ 2147483647 w 773"/>
              <a:gd name="T91" fmla="*/ 2147483647 h 716"/>
              <a:gd name="T92" fmla="*/ 0 w 773"/>
              <a:gd name="T93" fmla="*/ 2147483647 h 716"/>
              <a:gd name="T94" fmla="*/ 0 w 773"/>
              <a:gd name="T95" fmla="*/ 2147483647 h 716"/>
              <a:gd name="T96" fmla="*/ 2147483647 w 773"/>
              <a:gd name="T97" fmla="*/ 2147483647 h 716"/>
              <a:gd name="T98" fmla="*/ 2147483647 w 773"/>
              <a:gd name="T99" fmla="*/ 2147483647 h 716"/>
              <a:gd name="T100" fmla="*/ 2147483647 w 773"/>
              <a:gd name="T101" fmla="*/ 0 h 71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73"/>
              <a:gd name="T154" fmla="*/ 0 h 716"/>
              <a:gd name="T155" fmla="*/ 773 w 773"/>
              <a:gd name="T156" fmla="*/ 716 h 71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73" h="716">
                <a:moveTo>
                  <a:pt x="224" y="0"/>
                </a:moveTo>
                <a:lnTo>
                  <a:pt x="395" y="6"/>
                </a:lnTo>
                <a:lnTo>
                  <a:pt x="395" y="136"/>
                </a:lnTo>
                <a:lnTo>
                  <a:pt x="482" y="172"/>
                </a:lnTo>
                <a:lnTo>
                  <a:pt x="506" y="160"/>
                </a:lnTo>
                <a:lnTo>
                  <a:pt x="563" y="188"/>
                </a:lnTo>
                <a:lnTo>
                  <a:pt x="597" y="186"/>
                </a:lnTo>
                <a:lnTo>
                  <a:pt x="663" y="158"/>
                </a:lnTo>
                <a:lnTo>
                  <a:pt x="701" y="185"/>
                </a:lnTo>
                <a:lnTo>
                  <a:pt x="734" y="192"/>
                </a:lnTo>
                <a:lnTo>
                  <a:pt x="734" y="298"/>
                </a:lnTo>
                <a:lnTo>
                  <a:pt x="773" y="364"/>
                </a:lnTo>
                <a:lnTo>
                  <a:pt x="764" y="454"/>
                </a:lnTo>
                <a:lnTo>
                  <a:pt x="722" y="490"/>
                </a:lnTo>
                <a:lnTo>
                  <a:pt x="713" y="457"/>
                </a:lnTo>
                <a:lnTo>
                  <a:pt x="701" y="472"/>
                </a:lnTo>
                <a:lnTo>
                  <a:pt x="710" y="493"/>
                </a:lnTo>
                <a:lnTo>
                  <a:pt x="635" y="547"/>
                </a:lnTo>
                <a:lnTo>
                  <a:pt x="617" y="550"/>
                </a:lnTo>
                <a:lnTo>
                  <a:pt x="578" y="577"/>
                </a:lnTo>
                <a:lnTo>
                  <a:pt x="578" y="592"/>
                </a:lnTo>
                <a:lnTo>
                  <a:pt x="566" y="595"/>
                </a:lnTo>
                <a:lnTo>
                  <a:pt x="575" y="613"/>
                </a:lnTo>
                <a:lnTo>
                  <a:pt x="554" y="640"/>
                </a:lnTo>
                <a:lnTo>
                  <a:pt x="566" y="679"/>
                </a:lnTo>
                <a:lnTo>
                  <a:pt x="578" y="692"/>
                </a:lnTo>
                <a:lnTo>
                  <a:pt x="575" y="716"/>
                </a:lnTo>
                <a:lnTo>
                  <a:pt x="545" y="716"/>
                </a:lnTo>
                <a:lnTo>
                  <a:pt x="518" y="704"/>
                </a:lnTo>
                <a:lnTo>
                  <a:pt x="500" y="707"/>
                </a:lnTo>
                <a:lnTo>
                  <a:pt x="440" y="686"/>
                </a:lnTo>
                <a:lnTo>
                  <a:pt x="413" y="604"/>
                </a:lnTo>
                <a:lnTo>
                  <a:pt x="371" y="565"/>
                </a:lnTo>
                <a:lnTo>
                  <a:pt x="334" y="493"/>
                </a:lnTo>
                <a:lnTo>
                  <a:pt x="317" y="486"/>
                </a:lnTo>
                <a:lnTo>
                  <a:pt x="297" y="468"/>
                </a:lnTo>
                <a:lnTo>
                  <a:pt x="278" y="468"/>
                </a:lnTo>
                <a:lnTo>
                  <a:pt x="249" y="462"/>
                </a:lnTo>
                <a:lnTo>
                  <a:pt x="227" y="468"/>
                </a:lnTo>
                <a:lnTo>
                  <a:pt x="212" y="504"/>
                </a:lnTo>
                <a:lnTo>
                  <a:pt x="189" y="510"/>
                </a:lnTo>
                <a:lnTo>
                  <a:pt x="140" y="482"/>
                </a:lnTo>
                <a:lnTo>
                  <a:pt x="111" y="448"/>
                </a:lnTo>
                <a:lnTo>
                  <a:pt x="106" y="407"/>
                </a:lnTo>
                <a:lnTo>
                  <a:pt x="85" y="379"/>
                </a:lnTo>
                <a:lnTo>
                  <a:pt x="36" y="340"/>
                </a:lnTo>
                <a:lnTo>
                  <a:pt x="0" y="299"/>
                </a:lnTo>
                <a:lnTo>
                  <a:pt x="0" y="282"/>
                </a:lnTo>
                <a:lnTo>
                  <a:pt x="117" y="283"/>
                </a:lnTo>
                <a:lnTo>
                  <a:pt x="212" y="291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52" name="Freeform 6"/>
          <p:cNvSpPr>
            <a:spLocks/>
          </p:cNvSpPr>
          <p:nvPr/>
        </p:nvSpPr>
        <p:spPr bwMode="auto">
          <a:xfrm>
            <a:off x="7039917" y="2718369"/>
            <a:ext cx="645114" cy="260482"/>
          </a:xfrm>
          <a:custGeom>
            <a:avLst/>
            <a:gdLst>
              <a:gd name="T0" fmla="*/ 0 w 270"/>
              <a:gd name="T1" fmla="*/ 2147483647 h 111"/>
              <a:gd name="T2" fmla="*/ 2147483647 w 270"/>
              <a:gd name="T3" fmla="*/ 0 h 111"/>
              <a:gd name="T4" fmla="*/ 2147483647 w 270"/>
              <a:gd name="T5" fmla="*/ 2147483647 h 111"/>
              <a:gd name="T6" fmla="*/ 2147483647 w 270"/>
              <a:gd name="T7" fmla="*/ 2147483647 h 111"/>
              <a:gd name="T8" fmla="*/ 2147483647 w 270"/>
              <a:gd name="T9" fmla="*/ 2147483647 h 111"/>
              <a:gd name="T10" fmla="*/ 2147483647 w 270"/>
              <a:gd name="T11" fmla="*/ 2147483647 h 111"/>
              <a:gd name="T12" fmla="*/ 2147483647 w 270"/>
              <a:gd name="T13" fmla="*/ 2147483647 h 111"/>
              <a:gd name="T14" fmla="*/ 2147483647 w 270"/>
              <a:gd name="T15" fmla="*/ 2147483647 h 111"/>
              <a:gd name="T16" fmla="*/ 2147483647 w 270"/>
              <a:gd name="T17" fmla="*/ 2147483647 h 111"/>
              <a:gd name="T18" fmla="*/ 2147483647 w 270"/>
              <a:gd name="T19" fmla="*/ 2147483647 h 111"/>
              <a:gd name="T20" fmla="*/ 2147483647 w 270"/>
              <a:gd name="T21" fmla="*/ 2147483647 h 111"/>
              <a:gd name="T22" fmla="*/ 2147483647 w 270"/>
              <a:gd name="T23" fmla="*/ 2147483647 h 111"/>
              <a:gd name="T24" fmla="*/ 2147483647 w 270"/>
              <a:gd name="T25" fmla="*/ 2147483647 h 111"/>
              <a:gd name="T26" fmla="*/ 2147483647 w 270"/>
              <a:gd name="T27" fmla="*/ 2147483647 h 111"/>
              <a:gd name="T28" fmla="*/ 2147483647 w 270"/>
              <a:gd name="T29" fmla="*/ 2147483647 h 111"/>
              <a:gd name="T30" fmla="*/ 2147483647 w 270"/>
              <a:gd name="T31" fmla="*/ 2147483647 h 111"/>
              <a:gd name="T32" fmla="*/ 0 w 270"/>
              <a:gd name="T33" fmla="*/ 2147483647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0"/>
              <a:gd name="T52" fmla="*/ 0 h 111"/>
              <a:gd name="T53" fmla="*/ 270 w 270"/>
              <a:gd name="T54" fmla="*/ 111 h 11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0" h="111">
                <a:moveTo>
                  <a:pt x="0" y="38"/>
                </a:moveTo>
                <a:lnTo>
                  <a:pt x="201" y="0"/>
                </a:lnTo>
                <a:lnTo>
                  <a:pt x="234" y="76"/>
                </a:lnTo>
                <a:lnTo>
                  <a:pt x="269" y="68"/>
                </a:lnTo>
                <a:lnTo>
                  <a:pt x="270" y="106"/>
                </a:lnTo>
                <a:lnTo>
                  <a:pt x="242" y="111"/>
                </a:lnTo>
                <a:lnTo>
                  <a:pt x="217" y="86"/>
                </a:lnTo>
                <a:lnTo>
                  <a:pt x="201" y="56"/>
                </a:lnTo>
                <a:lnTo>
                  <a:pt x="198" y="14"/>
                </a:lnTo>
                <a:lnTo>
                  <a:pt x="186" y="35"/>
                </a:lnTo>
                <a:lnTo>
                  <a:pt x="200" y="98"/>
                </a:lnTo>
                <a:lnTo>
                  <a:pt x="141" y="107"/>
                </a:lnTo>
                <a:lnTo>
                  <a:pt x="139" y="61"/>
                </a:lnTo>
                <a:lnTo>
                  <a:pt x="103" y="41"/>
                </a:lnTo>
                <a:lnTo>
                  <a:pt x="72" y="36"/>
                </a:lnTo>
                <a:lnTo>
                  <a:pt x="8" y="68"/>
                </a:lnTo>
                <a:lnTo>
                  <a:pt x="0" y="38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53" name="Freeform 7"/>
          <p:cNvSpPr>
            <a:spLocks/>
          </p:cNvSpPr>
          <p:nvPr/>
        </p:nvSpPr>
        <p:spPr bwMode="auto">
          <a:xfrm>
            <a:off x="1770987" y="1284989"/>
            <a:ext cx="850650" cy="614098"/>
          </a:xfrm>
          <a:custGeom>
            <a:avLst/>
            <a:gdLst>
              <a:gd name="T0" fmla="*/ 2147483647 w 356"/>
              <a:gd name="T1" fmla="*/ 0 h 261"/>
              <a:gd name="T2" fmla="*/ 2147483647 w 356"/>
              <a:gd name="T3" fmla="*/ 2147483647 h 261"/>
              <a:gd name="T4" fmla="*/ 2147483647 w 356"/>
              <a:gd name="T5" fmla="*/ 2147483647 h 261"/>
              <a:gd name="T6" fmla="*/ 2147483647 w 356"/>
              <a:gd name="T7" fmla="*/ 2147483647 h 261"/>
              <a:gd name="T8" fmla="*/ 2147483647 w 356"/>
              <a:gd name="T9" fmla="*/ 2147483647 h 261"/>
              <a:gd name="T10" fmla="*/ 2147483647 w 356"/>
              <a:gd name="T11" fmla="*/ 2147483647 h 261"/>
              <a:gd name="T12" fmla="*/ 2147483647 w 356"/>
              <a:gd name="T13" fmla="*/ 2147483647 h 261"/>
              <a:gd name="T14" fmla="*/ 2147483647 w 356"/>
              <a:gd name="T15" fmla="*/ 2147483647 h 261"/>
              <a:gd name="T16" fmla="*/ 2147483647 w 356"/>
              <a:gd name="T17" fmla="*/ 2147483647 h 261"/>
              <a:gd name="T18" fmla="*/ 2147483647 w 356"/>
              <a:gd name="T19" fmla="*/ 2147483647 h 261"/>
              <a:gd name="T20" fmla="*/ 2147483647 w 356"/>
              <a:gd name="T21" fmla="*/ 2147483647 h 261"/>
              <a:gd name="T22" fmla="*/ 2147483647 w 356"/>
              <a:gd name="T23" fmla="*/ 2147483647 h 261"/>
              <a:gd name="T24" fmla="*/ 2147483647 w 356"/>
              <a:gd name="T25" fmla="*/ 2147483647 h 261"/>
              <a:gd name="T26" fmla="*/ 2147483647 w 356"/>
              <a:gd name="T27" fmla="*/ 2147483647 h 261"/>
              <a:gd name="T28" fmla="*/ 2147483647 w 356"/>
              <a:gd name="T29" fmla="*/ 2147483647 h 261"/>
              <a:gd name="T30" fmla="*/ 2147483647 w 356"/>
              <a:gd name="T31" fmla="*/ 2147483647 h 261"/>
              <a:gd name="T32" fmla="*/ 2147483647 w 356"/>
              <a:gd name="T33" fmla="*/ 2147483647 h 261"/>
              <a:gd name="T34" fmla="*/ 2147483647 w 356"/>
              <a:gd name="T35" fmla="*/ 2147483647 h 261"/>
              <a:gd name="T36" fmla="*/ 2147483647 w 356"/>
              <a:gd name="T37" fmla="*/ 2147483647 h 261"/>
              <a:gd name="T38" fmla="*/ 2147483647 w 356"/>
              <a:gd name="T39" fmla="*/ 2147483647 h 261"/>
              <a:gd name="T40" fmla="*/ 0 w 356"/>
              <a:gd name="T41" fmla="*/ 2147483647 h 261"/>
              <a:gd name="T42" fmla="*/ 2147483647 w 356"/>
              <a:gd name="T43" fmla="*/ 2147483647 h 261"/>
              <a:gd name="T44" fmla="*/ 2147483647 w 356"/>
              <a:gd name="T45" fmla="*/ 2147483647 h 261"/>
              <a:gd name="T46" fmla="*/ 2147483647 w 356"/>
              <a:gd name="T47" fmla="*/ 2147483647 h 261"/>
              <a:gd name="T48" fmla="*/ 2147483647 w 356"/>
              <a:gd name="T49" fmla="*/ 2147483647 h 261"/>
              <a:gd name="T50" fmla="*/ 2147483647 w 356"/>
              <a:gd name="T51" fmla="*/ 2147483647 h 261"/>
              <a:gd name="T52" fmla="*/ 2147483647 w 356"/>
              <a:gd name="T53" fmla="*/ 2147483647 h 261"/>
              <a:gd name="T54" fmla="*/ 2147483647 w 356"/>
              <a:gd name="T55" fmla="*/ 2147483647 h 261"/>
              <a:gd name="T56" fmla="*/ 2147483647 w 356"/>
              <a:gd name="T57" fmla="*/ 2147483647 h 261"/>
              <a:gd name="T58" fmla="*/ 2147483647 w 356"/>
              <a:gd name="T59" fmla="*/ 2147483647 h 261"/>
              <a:gd name="T60" fmla="*/ 2147483647 w 356"/>
              <a:gd name="T61" fmla="*/ 2147483647 h 261"/>
              <a:gd name="T62" fmla="*/ 2147483647 w 356"/>
              <a:gd name="T63" fmla="*/ 2147483647 h 261"/>
              <a:gd name="T64" fmla="*/ 2147483647 w 356"/>
              <a:gd name="T65" fmla="*/ 2147483647 h 261"/>
              <a:gd name="T66" fmla="*/ 2147483647 w 356"/>
              <a:gd name="T67" fmla="*/ 2147483647 h 261"/>
              <a:gd name="T68" fmla="*/ 2147483647 w 356"/>
              <a:gd name="T69" fmla="*/ 2147483647 h 261"/>
              <a:gd name="T70" fmla="*/ 2147483647 w 356"/>
              <a:gd name="T71" fmla="*/ 2147483647 h 261"/>
              <a:gd name="T72" fmla="*/ 2147483647 w 356"/>
              <a:gd name="T73" fmla="*/ 2147483647 h 261"/>
              <a:gd name="T74" fmla="*/ 2147483647 w 356"/>
              <a:gd name="T75" fmla="*/ 0 h 26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56"/>
              <a:gd name="T115" fmla="*/ 0 h 261"/>
              <a:gd name="T116" fmla="*/ 356 w 356"/>
              <a:gd name="T117" fmla="*/ 261 h 26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56" h="261">
                <a:moveTo>
                  <a:pt x="90" y="0"/>
                </a:moveTo>
                <a:lnTo>
                  <a:pt x="163" y="20"/>
                </a:lnTo>
                <a:lnTo>
                  <a:pt x="219" y="33"/>
                </a:lnTo>
                <a:lnTo>
                  <a:pt x="246" y="39"/>
                </a:lnTo>
                <a:lnTo>
                  <a:pt x="274" y="43"/>
                </a:lnTo>
                <a:lnTo>
                  <a:pt x="311" y="50"/>
                </a:lnTo>
                <a:lnTo>
                  <a:pt x="356" y="58"/>
                </a:lnTo>
                <a:lnTo>
                  <a:pt x="327" y="261"/>
                </a:lnTo>
                <a:lnTo>
                  <a:pt x="189" y="232"/>
                </a:lnTo>
                <a:lnTo>
                  <a:pt x="170" y="245"/>
                </a:lnTo>
                <a:lnTo>
                  <a:pt x="145" y="225"/>
                </a:lnTo>
                <a:lnTo>
                  <a:pt x="123" y="245"/>
                </a:lnTo>
                <a:lnTo>
                  <a:pt x="103" y="228"/>
                </a:lnTo>
                <a:lnTo>
                  <a:pt x="46" y="225"/>
                </a:lnTo>
                <a:lnTo>
                  <a:pt x="54" y="192"/>
                </a:lnTo>
                <a:lnTo>
                  <a:pt x="13" y="189"/>
                </a:lnTo>
                <a:lnTo>
                  <a:pt x="9" y="170"/>
                </a:lnTo>
                <a:lnTo>
                  <a:pt x="17" y="150"/>
                </a:lnTo>
                <a:lnTo>
                  <a:pt x="7" y="132"/>
                </a:lnTo>
                <a:lnTo>
                  <a:pt x="8" y="81"/>
                </a:lnTo>
                <a:lnTo>
                  <a:pt x="0" y="42"/>
                </a:lnTo>
                <a:lnTo>
                  <a:pt x="5" y="27"/>
                </a:lnTo>
                <a:lnTo>
                  <a:pt x="23" y="33"/>
                </a:lnTo>
                <a:lnTo>
                  <a:pt x="42" y="56"/>
                </a:lnTo>
                <a:lnTo>
                  <a:pt x="77" y="61"/>
                </a:lnTo>
                <a:lnTo>
                  <a:pt x="86" y="80"/>
                </a:lnTo>
                <a:lnTo>
                  <a:pt x="69" y="80"/>
                </a:lnTo>
                <a:lnTo>
                  <a:pt x="67" y="96"/>
                </a:lnTo>
                <a:lnTo>
                  <a:pt x="77" y="98"/>
                </a:lnTo>
                <a:lnTo>
                  <a:pt x="81" y="114"/>
                </a:lnTo>
                <a:lnTo>
                  <a:pt x="60" y="126"/>
                </a:lnTo>
                <a:lnTo>
                  <a:pt x="60" y="137"/>
                </a:lnTo>
                <a:lnTo>
                  <a:pt x="84" y="137"/>
                </a:lnTo>
                <a:lnTo>
                  <a:pt x="90" y="109"/>
                </a:lnTo>
                <a:lnTo>
                  <a:pt x="108" y="92"/>
                </a:lnTo>
                <a:lnTo>
                  <a:pt x="86" y="48"/>
                </a:lnTo>
                <a:lnTo>
                  <a:pt x="100" y="34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54" name="Freeform 8"/>
          <p:cNvSpPr>
            <a:spLocks/>
          </p:cNvSpPr>
          <p:nvPr/>
        </p:nvSpPr>
        <p:spPr bwMode="auto">
          <a:xfrm>
            <a:off x="1951019" y="2450611"/>
            <a:ext cx="865652" cy="1254390"/>
          </a:xfrm>
          <a:custGeom>
            <a:avLst/>
            <a:gdLst>
              <a:gd name="T0" fmla="*/ 2147483647 w 354"/>
              <a:gd name="T1" fmla="*/ 0 h 535"/>
              <a:gd name="T2" fmla="*/ 0 w 354"/>
              <a:gd name="T3" fmla="*/ 2147483647 h 535"/>
              <a:gd name="T4" fmla="*/ 2147483647 w 354"/>
              <a:gd name="T5" fmla="*/ 2147483647 h 535"/>
              <a:gd name="T6" fmla="*/ 2147483647 w 354"/>
              <a:gd name="T7" fmla="*/ 2147483647 h 535"/>
              <a:gd name="T8" fmla="*/ 2147483647 w 354"/>
              <a:gd name="T9" fmla="*/ 2147483647 h 535"/>
              <a:gd name="T10" fmla="*/ 2147483647 w 354"/>
              <a:gd name="T11" fmla="*/ 2147483647 h 535"/>
              <a:gd name="T12" fmla="*/ 2147483647 w 354"/>
              <a:gd name="T13" fmla="*/ 2147483647 h 535"/>
              <a:gd name="T14" fmla="*/ 2147483647 w 354"/>
              <a:gd name="T15" fmla="*/ 2147483647 h 535"/>
              <a:gd name="T16" fmla="*/ 2147483647 w 354"/>
              <a:gd name="T17" fmla="*/ 2147483647 h 535"/>
              <a:gd name="T18" fmla="*/ 2147483647 w 354"/>
              <a:gd name="T19" fmla="*/ 2147483647 h 535"/>
              <a:gd name="T20" fmla="*/ 2147483647 w 354"/>
              <a:gd name="T21" fmla="*/ 2147483647 h 535"/>
              <a:gd name="T22" fmla="*/ 2147483647 w 354"/>
              <a:gd name="T23" fmla="*/ 0 h 53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4"/>
              <a:gd name="T37" fmla="*/ 0 h 535"/>
              <a:gd name="T38" fmla="*/ 354 w 354"/>
              <a:gd name="T39" fmla="*/ 535 h 53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4" h="535">
                <a:moveTo>
                  <a:pt x="45" y="0"/>
                </a:moveTo>
                <a:lnTo>
                  <a:pt x="0" y="212"/>
                </a:lnTo>
                <a:lnTo>
                  <a:pt x="241" y="535"/>
                </a:lnTo>
                <a:lnTo>
                  <a:pt x="256" y="521"/>
                </a:lnTo>
                <a:lnTo>
                  <a:pt x="255" y="457"/>
                </a:lnTo>
                <a:lnTo>
                  <a:pt x="285" y="462"/>
                </a:lnTo>
                <a:lnTo>
                  <a:pt x="316" y="266"/>
                </a:lnTo>
                <a:lnTo>
                  <a:pt x="337" y="133"/>
                </a:lnTo>
                <a:lnTo>
                  <a:pt x="343" y="93"/>
                </a:lnTo>
                <a:lnTo>
                  <a:pt x="354" y="57"/>
                </a:lnTo>
                <a:lnTo>
                  <a:pt x="195" y="32"/>
                </a:lnTo>
                <a:lnTo>
                  <a:pt x="45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55" name="Freeform 9"/>
          <p:cNvSpPr>
            <a:spLocks/>
          </p:cNvSpPr>
          <p:nvPr/>
        </p:nvSpPr>
        <p:spPr bwMode="auto">
          <a:xfrm>
            <a:off x="2438605" y="1418868"/>
            <a:ext cx="760635" cy="1213644"/>
          </a:xfrm>
          <a:custGeom>
            <a:avLst/>
            <a:gdLst>
              <a:gd name="T0" fmla="*/ 2147483647 w 319"/>
              <a:gd name="T1" fmla="*/ 0 h 517"/>
              <a:gd name="T2" fmla="*/ 2147483647 w 319"/>
              <a:gd name="T3" fmla="*/ 2147483647 h 517"/>
              <a:gd name="T4" fmla="*/ 2147483647 w 319"/>
              <a:gd name="T5" fmla="*/ 2147483647 h 517"/>
              <a:gd name="T6" fmla="*/ 2147483647 w 319"/>
              <a:gd name="T7" fmla="*/ 2147483647 h 517"/>
              <a:gd name="T8" fmla="*/ 2147483647 w 319"/>
              <a:gd name="T9" fmla="*/ 2147483647 h 517"/>
              <a:gd name="T10" fmla="*/ 2147483647 w 319"/>
              <a:gd name="T11" fmla="*/ 2147483647 h 517"/>
              <a:gd name="T12" fmla="*/ 2147483647 w 319"/>
              <a:gd name="T13" fmla="*/ 2147483647 h 517"/>
              <a:gd name="T14" fmla="*/ 0 w 319"/>
              <a:gd name="T15" fmla="*/ 2147483647 h 517"/>
              <a:gd name="T16" fmla="*/ 2147483647 w 319"/>
              <a:gd name="T17" fmla="*/ 2147483647 h 517"/>
              <a:gd name="T18" fmla="*/ 2147483647 w 319"/>
              <a:gd name="T19" fmla="*/ 2147483647 h 517"/>
              <a:gd name="T20" fmla="*/ 2147483647 w 319"/>
              <a:gd name="T21" fmla="*/ 2147483647 h 517"/>
              <a:gd name="T22" fmla="*/ 2147483647 w 319"/>
              <a:gd name="T23" fmla="*/ 2147483647 h 517"/>
              <a:gd name="T24" fmla="*/ 2147483647 w 319"/>
              <a:gd name="T25" fmla="*/ 2147483647 h 517"/>
              <a:gd name="T26" fmla="*/ 2147483647 w 319"/>
              <a:gd name="T27" fmla="*/ 2147483647 h 517"/>
              <a:gd name="T28" fmla="*/ 2147483647 w 319"/>
              <a:gd name="T29" fmla="*/ 2147483647 h 517"/>
              <a:gd name="T30" fmla="*/ 2147483647 w 319"/>
              <a:gd name="T31" fmla="*/ 2147483647 h 517"/>
              <a:gd name="T32" fmla="*/ 2147483647 w 319"/>
              <a:gd name="T33" fmla="*/ 2147483647 h 517"/>
              <a:gd name="T34" fmla="*/ 2147483647 w 319"/>
              <a:gd name="T35" fmla="*/ 2147483647 h 517"/>
              <a:gd name="T36" fmla="*/ 2147483647 w 319"/>
              <a:gd name="T37" fmla="*/ 2147483647 h 517"/>
              <a:gd name="T38" fmla="*/ 2147483647 w 319"/>
              <a:gd name="T39" fmla="*/ 2147483647 h 517"/>
              <a:gd name="T40" fmla="*/ 2147483647 w 319"/>
              <a:gd name="T41" fmla="*/ 2147483647 h 517"/>
              <a:gd name="T42" fmla="*/ 2147483647 w 319"/>
              <a:gd name="T43" fmla="*/ 0 h 5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19"/>
              <a:gd name="T67" fmla="*/ 0 h 517"/>
              <a:gd name="T68" fmla="*/ 319 w 319"/>
              <a:gd name="T69" fmla="*/ 517 h 5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19" h="517">
                <a:moveTo>
                  <a:pt x="77" y="0"/>
                </a:moveTo>
                <a:lnTo>
                  <a:pt x="48" y="202"/>
                </a:lnTo>
                <a:lnTo>
                  <a:pt x="78" y="245"/>
                </a:lnTo>
                <a:lnTo>
                  <a:pt x="31" y="290"/>
                </a:lnTo>
                <a:lnTo>
                  <a:pt x="25" y="321"/>
                </a:lnTo>
                <a:lnTo>
                  <a:pt x="38" y="343"/>
                </a:lnTo>
                <a:lnTo>
                  <a:pt x="25" y="354"/>
                </a:lnTo>
                <a:lnTo>
                  <a:pt x="0" y="471"/>
                </a:lnTo>
                <a:lnTo>
                  <a:pt x="152" y="498"/>
                </a:lnTo>
                <a:lnTo>
                  <a:pt x="296" y="517"/>
                </a:lnTo>
                <a:lnTo>
                  <a:pt x="311" y="410"/>
                </a:lnTo>
                <a:lnTo>
                  <a:pt x="319" y="351"/>
                </a:lnTo>
                <a:lnTo>
                  <a:pt x="305" y="330"/>
                </a:lnTo>
                <a:lnTo>
                  <a:pt x="272" y="336"/>
                </a:lnTo>
                <a:lnTo>
                  <a:pt x="229" y="341"/>
                </a:lnTo>
                <a:lnTo>
                  <a:pt x="221" y="293"/>
                </a:lnTo>
                <a:lnTo>
                  <a:pt x="169" y="254"/>
                </a:lnTo>
                <a:lnTo>
                  <a:pt x="176" y="229"/>
                </a:lnTo>
                <a:lnTo>
                  <a:pt x="181" y="185"/>
                </a:lnTo>
                <a:lnTo>
                  <a:pt x="114" y="90"/>
                </a:lnTo>
                <a:lnTo>
                  <a:pt x="123" y="6"/>
                </a:lnTo>
                <a:lnTo>
                  <a:pt x="77" y="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56" name="Freeform 10"/>
          <p:cNvSpPr>
            <a:spLocks/>
          </p:cNvSpPr>
          <p:nvPr/>
        </p:nvSpPr>
        <p:spPr bwMode="auto">
          <a:xfrm>
            <a:off x="2654643" y="2587401"/>
            <a:ext cx="724628" cy="893498"/>
          </a:xfrm>
          <a:custGeom>
            <a:avLst/>
            <a:gdLst>
              <a:gd name="T0" fmla="*/ 2147483647 w 296"/>
              <a:gd name="T1" fmla="*/ 0 h 382"/>
              <a:gd name="T2" fmla="*/ 2147483647 w 296"/>
              <a:gd name="T3" fmla="*/ 2147483647 h 382"/>
              <a:gd name="T4" fmla="*/ 2147483647 w 296"/>
              <a:gd name="T5" fmla="*/ 2147483647 h 382"/>
              <a:gd name="T6" fmla="*/ 2147483647 w 296"/>
              <a:gd name="T7" fmla="*/ 2147483647 h 382"/>
              <a:gd name="T8" fmla="*/ 2147483647 w 296"/>
              <a:gd name="T9" fmla="*/ 2147483647 h 382"/>
              <a:gd name="T10" fmla="*/ 0 w 296"/>
              <a:gd name="T11" fmla="*/ 2147483647 h 382"/>
              <a:gd name="T12" fmla="*/ 2147483647 w 296"/>
              <a:gd name="T13" fmla="*/ 2147483647 h 382"/>
              <a:gd name="T14" fmla="*/ 2147483647 w 296"/>
              <a:gd name="T15" fmla="*/ 0 h 3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6"/>
              <a:gd name="T25" fmla="*/ 0 h 382"/>
              <a:gd name="T26" fmla="*/ 296 w 296"/>
              <a:gd name="T27" fmla="*/ 382 h 3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6" h="382">
                <a:moveTo>
                  <a:pt x="55" y="0"/>
                </a:moveTo>
                <a:lnTo>
                  <a:pt x="200" y="20"/>
                </a:lnTo>
                <a:lnTo>
                  <a:pt x="190" y="93"/>
                </a:lnTo>
                <a:lnTo>
                  <a:pt x="296" y="103"/>
                </a:lnTo>
                <a:lnTo>
                  <a:pt x="267" y="382"/>
                </a:lnTo>
                <a:lnTo>
                  <a:pt x="0" y="353"/>
                </a:lnTo>
                <a:lnTo>
                  <a:pt x="27" y="175"/>
                </a:lnTo>
                <a:lnTo>
                  <a:pt x="55" y="0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57" name="Freeform 11"/>
          <p:cNvSpPr>
            <a:spLocks/>
          </p:cNvSpPr>
          <p:nvPr/>
        </p:nvSpPr>
        <p:spPr bwMode="auto">
          <a:xfrm>
            <a:off x="2704152" y="1431965"/>
            <a:ext cx="1327734" cy="812006"/>
          </a:xfrm>
          <a:custGeom>
            <a:avLst/>
            <a:gdLst>
              <a:gd name="T0" fmla="*/ 2147483647 w 555"/>
              <a:gd name="T1" fmla="*/ 0 h 346"/>
              <a:gd name="T2" fmla="*/ 2147483647 w 555"/>
              <a:gd name="T3" fmla="*/ 2147483647 h 346"/>
              <a:gd name="T4" fmla="*/ 2147483647 w 555"/>
              <a:gd name="T5" fmla="*/ 2147483647 h 346"/>
              <a:gd name="T6" fmla="*/ 2147483647 w 555"/>
              <a:gd name="T7" fmla="*/ 2147483647 h 346"/>
              <a:gd name="T8" fmla="*/ 2147483647 w 555"/>
              <a:gd name="T9" fmla="*/ 2147483647 h 346"/>
              <a:gd name="T10" fmla="*/ 2147483647 w 555"/>
              <a:gd name="T11" fmla="*/ 2147483647 h 346"/>
              <a:gd name="T12" fmla="*/ 2147483647 w 555"/>
              <a:gd name="T13" fmla="*/ 2147483647 h 346"/>
              <a:gd name="T14" fmla="*/ 2147483647 w 555"/>
              <a:gd name="T15" fmla="*/ 2147483647 h 346"/>
              <a:gd name="T16" fmla="*/ 2147483647 w 555"/>
              <a:gd name="T17" fmla="*/ 2147483647 h 346"/>
              <a:gd name="T18" fmla="*/ 2147483647 w 555"/>
              <a:gd name="T19" fmla="*/ 2147483647 h 346"/>
              <a:gd name="T20" fmla="*/ 2147483647 w 555"/>
              <a:gd name="T21" fmla="*/ 2147483647 h 346"/>
              <a:gd name="T22" fmla="*/ 2147483647 w 555"/>
              <a:gd name="T23" fmla="*/ 2147483647 h 346"/>
              <a:gd name="T24" fmla="*/ 2147483647 w 555"/>
              <a:gd name="T25" fmla="*/ 2147483647 h 346"/>
              <a:gd name="T26" fmla="*/ 2147483647 w 555"/>
              <a:gd name="T27" fmla="*/ 2147483647 h 346"/>
              <a:gd name="T28" fmla="*/ 2147483647 w 555"/>
              <a:gd name="T29" fmla="*/ 2147483647 h 346"/>
              <a:gd name="T30" fmla="*/ 2147483647 w 555"/>
              <a:gd name="T31" fmla="*/ 2147483647 h 346"/>
              <a:gd name="T32" fmla="*/ 2147483647 w 555"/>
              <a:gd name="T33" fmla="*/ 2147483647 h 346"/>
              <a:gd name="T34" fmla="*/ 0 w 555"/>
              <a:gd name="T35" fmla="*/ 2147483647 h 346"/>
              <a:gd name="T36" fmla="*/ 2147483647 w 555"/>
              <a:gd name="T37" fmla="*/ 0 h 34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55"/>
              <a:gd name="T58" fmla="*/ 0 h 346"/>
              <a:gd name="T59" fmla="*/ 555 w 555"/>
              <a:gd name="T60" fmla="*/ 346 h 34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55" h="346">
                <a:moveTo>
                  <a:pt x="9" y="0"/>
                </a:moveTo>
                <a:lnTo>
                  <a:pt x="118" y="14"/>
                </a:lnTo>
                <a:lnTo>
                  <a:pt x="184" y="23"/>
                </a:lnTo>
                <a:lnTo>
                  <a:pt x="271" y="32"/>
                </a:lnTo>
                <a:lnTo>
                  <a:pt x="351" y="40"/>
                </a:lnTo>
                <a:lnTo>
                  <a:pt x="490" y="50"/>
                </a:lnTo>
                <a:lnTo>
                  <a:pt x="555" y="55"/>
                </a:lnTo>
                <a:lnTo>
                  <a:pt x="553" y="337"/>
                </a:lnTo>
                <a:lnTo>
                  <a:pt x="213" y="308"/>
                </a:lnTo>
                <a:lnTo>
                  <a:pt x="206" y="346"/>
                </a:lnTo>
                <a:lnTo>
                  <a:pt x="193" y="328"/>
                </a:lnTo>
                <a:lnTo>
                  <a:pt x="162" y="331"/>
                </a:lnTo>
                <a:lnTo>
                  <a:pt x="117" y="338"/>
                </a:lnTo>
                <a:lnTo>
                  <a:pt x="109" y="289"/>
                </a:lnTo>
                <a:lnTo>
                  <a:pt x="56" y="250"/>
                </a:lnTo>
                <a:lnTo>
                  <a:pt x="64" y="213"/>
                </a:lnTo>
                <a:lnTo>
                  <a:pt x="69" y="183"/>
                </a:lnTo>
                <a:lnTo>
                  <a:pt x="0" y="86"/>
                </a:lnTo>
                <a:lnTo>
                  <a:pt x="9" y="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58" name="Freeform 12"/>
          <p:cNvSpPr>
            <a:spLocks/>
          </p:cNvSpPr>
          <p:nvPr/>
        </p:nvSpPr>
        <p:spPr bwMode="auto">
          <a:xfrm>
            <a:off x="3119725" y="2147928"/>
            <a:ext cx="907661" cy="730515"/>
          </a:xfrm>
          <a:custGeom>
            <a:avLst/>
            <a:gdLst>
              <a:gd name="T0" fmla="*/ 2147483647 w 380"/>
              <a:gd name="T1" fmla="*/ 0 h 311"/>
              <a:gd name="T2" fmla="*/ 2147483647 w 380"/>
              <a:gd name="T3" fmla="*/ 2147483647 h 311"/>
              <a:gd name="T4" fmla="*/ 0 w 380"/>
              <a:gd name="T5" fmla="*/ 2147483647 h 311"/>
              <a:gd name="T6" fmla="*/ 2147483647 w 380"/>
              <a:gd name="T7" fmla="*/ 2147483647 h 311"/>
              <a:gd name="T8" fmla="*/ 2147483647 w 380"/>
              <a:gd name="T9" fmla="*/ 2147483647 h 311"/>
              <a:gd name="T10" fmla="*/ 2147483647 w 380"/>
              <a:gd name="T11" fmla="*/ 2147483647 h 311"/>
              <a:gd name="T12" fmla="*/ 2147483647 w 380"/>
              <a:gd name="T13" fmla="*/ 0 h 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0"/>
              <a:gd name="T22" fmla="*/ 0 h 311"/>
              <a:gd name="T23" fmla="*/ 380 w 380"/>
              <a:gd name="T24" fmla="*/ 311 h 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0" h="311">
                <a:moveTo>
                  <a:pt x="37" y="0"/>
                </a:moveTo>
                <a:lnTo>
                  <a:pt x="23" y="116"/>
                </a:lnTo>
                <a:lnTo>
                  <a:pt x="0" y="282"/>
                </a:lnTo>
                <a:lnTo>
                  <a:pt x="110" y="291"/>
                </a:lnTo>
                <a:lnTo>
                  <a:pt x="367" y="311"/>
                </a:lnTo>
                <a:lnTo>
                  <a:pt x="380" y="32"/>
                </a:lnTo>
                <a:lnTo>
                  <a:pt x="37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59" name="Freeform 14"/>
          <p:cNvSpPr>
            <a:spLocks/>
          </p:cNvSpPr>
          <p:nvPr/>
        </p:nvSpPr>
        <p:spPr bwMode="auto">
          <a:xfrm>
            <a:off x="2452108" y="3411049"/>
            <a:ext cx="859651" cy="937154"/>
          </a:xfrm>
          <a:custGeom>
            <a:avLst/>
            <a:gdLst>
              <a:gd name="T0" fmla="*/ 2147483647 w 359"/>
              <a:gd name="T1" fmla="*/ 0 h 399"/>
              <a:gd name="T2" fmla="*/ 2147483647 w 359"/>
              <a:gd name="T3" fmla="*/ 2147483647 h 399"/>
              <a:gd name="T4" fmla="*/ 2147483647 w 359"/>
              <a:gd name="T5" fmla="*/ 2147483647 h 399"/>
              <a:gd name="T6" fmla="*/ 2147483647 w 359"/>
              <a:gd name="T7" fmla="*/ 2147483647 h 399"/>
              <a:gd name="T8" fmla="*/ 2147483647 w 359"/>
              <a:gd name="T9" fmla="*/ 2147483647 h 399"/>
              <a:gd name="T10" fmla="*/ 2147483647 w 359"/>
              <a:gd name="T11" fmla="*/ 2147483647 h 399"/>
              <a:gd name="T12" fmla="*/ 2147483647 w 359"/>
              <a:gd name="T13" fmla="*/ 2147483647 h 399"/>
              <a:gd name="T14" fmla="*/ 2147483647 w 359"/>
              <a:gd name="T15" fmla="*/ 2147483647 h 399"/>
              <a:gd name="T16" fmla="*/ 2147483647 w 359"/>
              <a:gd name="T17" fmla="*/ 2147483647 h 399"/>
              <a:gd name="T18" fmla="*/ 2147483647 w 359"/>
              <a:gd name="T19" fmla="*/ 2147483647 h 399"/>
              <a:gd name="T20" fmla="*/ 2147483647 w 359"/>
              <a:gd name="T21" fmla="*/ 2147483647 h 399"/>
              <a:gd name="T22" fmla="*/ 0 w 359"/>
              <a:gd name="T23" fmla="*/ 2147483647 h 399"/>
              <a:gd name="T24" fmla="*/ 2147483647 w 359"/>
              <a:gd name="T25" fmla="*/ 2147483647 h 399"/>
              <a:gd name="T26" fmla="*/ 2147483647 w 359"/>
              <a:gd name="T27" fmla="*/ 2147483647 h 399"/>
              <a:gd name="T28" fmla="*/ 2147483647 w 359"/>
              <a:gd name="T29" fmla="*/ 2147483647 h 399"/>
              <a:gd name="T30" fmla="*/ 2147483647 w 359"/>
              <a:gd name="T31" fmla="*/ 0 h 39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59"/>
              <a:gd name="T49" fmla="*/ 0 h 399"/>
              <a:gd name="T50" fmla="*/ 359 w 359"/>
              <a:gd name="T51" fmla="*/ 399 h 39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59" h="399">
                <a:moveTo>
                  <a:pt x="91" y="0"/>
                </a:moveTo>
                <a:lnTo>
                  <a:pt x="84" y="52"/>
                </a:lnTo>
                <a:lnTo>
                  <a:pt x="53" y="46"/>
                </a:lnTo>
                <a:lnTo>
                  <a:pt x="55" y="113"/>
                </a:lnTo>
                <a:lnTo>
                  <a:pt x="40" y="126"/>
                </a:lnTo>
                <a:lnTo>
                  <a:pt x="62" y="167"/>
                </a:lnTo>
                <a:lnTo>
                  <a:pt x="40" y="185"/>
                </a:lnTo>
                <a:lnTo>
                  <a:pt x="28" y="215"/>
                </a:lnTo>
                <a:lnTo>
                  <a:pt x="11" y="244"/>
                </a:lnTo>
                <a:lnTo>
                  <a:pt x="23" y="261"/>
                </a:lnTo>
                <a:lnTo>
                  <a:pt x="2" y="268"/>
                </a:lnTo>
                <a:lnTo>
                  <a:pt x="0" y="295"/>
                </a:lnTo>
                <a:lnTo>
                  <a:pt x="202" y="397"/>
                </a:lnTo>
                <a:lnTo>
                  <a:pt x="316" y="399"/>
                </a:lnTo>
                <a:lnTo>
                  <a:pt x="359" y="31"/>
                </a:lnTo>
                <a:lnTo>
                  <a:pt x="91" y="0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60" name="Freeform 15"/>
          <p:cNvSpPr>
            <a:spLocks/>
          </p:cNvSpPr>
          <p:nvPr/>
        </p:nvSpPr>
        <p:spPr bwMode="auto">
          <a:xfrm>
            <a:off x="3176735" y="3476533"/>
            <a:ext cx="934665" cy="889133"/>
          </a:xfrm>
          <a:custGeom>
            <a:avLst/>
            <a:gdLst>
              <a:gd name="T0" fmla="*/ 2147483647 w 381"/>
              <a:gd name="T1" fmla="*/ 0 h 378"/>
              <a:gd name="T2" fmla="*/ 2147483647 w 381"/>
              <a:gd name="T3" fmla="*/ 2147483647 h 378"/>
              <a:gd name="T4" fmla="*/ 2147483647 w 381"/>
              <a:gd name="T5" fmla="*/ 2147483647 h 378"/>
              <a:gd name="T6" fmla="*/ 2147483647 w 381"/>
              <a:gd name="T7" fmla="*/ 2147483647 h 378"/>
              <a:gd name="T8" fmla="*/ 2147483647 w 381"/>
              <a:gd name="T9" fmla="*/ 2147483647 h 378"/>
              <a:gd name="T10" fmla="*/ 2147483647 w 381"/>
              <a:gd name="T11" fmla="*/ 2147483647 h 378"/>
              <a:gd name="T12" fmla="*/ 2147483647 w 381"/>
              <a:gd name="T13" fmla="*/ 2147483647 h 378"/>
              <a:gd name="T14" fmla="*/ 2147483647 w 381"/>
              <a:gd name="T15" fmla="*/ 2147483647 h 378"/>
              <a:gd name="T16" fmla="*/ 0 w 381"/>
              <a:gd name="T17" fmla="*/ 2147483647 h 378"/>
              <a:gd name="T18" fmla="*/ 2147483647 w 381"/>
              <a:gd name="T19" fmla="*/ 2147483647 h 378"/>
              <a:gd name="T20" fmla="*/ 2147483647 w 381"/>
              <a:gd name="T21" fmla="*/ 0 h 37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1"/>
              <a:gd name="T34" fmla="*/ 0 h 378"/>
              <a:gd name="T35" fmla="*/ 381 w 381"/>
              <a:gd name="T36" fmla="*/ 378 h 37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1" h="378">
                <a:moveTo>
                  <a:pt x="46" y="0"/>
                </a:moveTo>
                <a:lnTo>
                  <a:pt x="381" y="15"/>
                </a:lnTo>
                <a:lnTo>
                  <a:pt x="365" y="349"/>
                </a:lnTo>
                <a:lnTo>
                  <a:pt x="256" y="343"/>
                </a:lnTo>
                <a:lnTo>
                  <a:pt x="154" y="340"/>
                </a:lnTo>
                <a:lnTo>
                  <a:pt x="154" y="353"/>
                </a:lnTo>
                <a:lnTo>
                  <a:pt x="69" y="353"/>
                </a:lnTo>
                <a:lnTo>
                  <a:pt x="64" y="378"/>
                </a:lnTo>
                <a:lnTo>
                  <a:pt x="0" y="370"/>
                </a:lnTo>
                <a:lnTo>
                  <a:pt x="36" y="87"/>
                </a:lnTo>
                <a:lnTo>
                  <a:pt x="46" y="0"/>
                </a:lnTo>
                <a:close/>
              </a:path>
            </a:pathLst>
          </a:custGeom>
          <a:solidFill>
            <a:schemeClr val="bg1"/>
          </a:solidFill>
          <a:ln w="12700" cmpd="sng"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61" name="Freeform 16"/>
          <p:cNvSpPr>
            <a:spLocks/>
          </p:cNvSpPr>
          <p:nvPr/>
        </p:nvSpPr>
        <p:spPr bwMode="auto">
          <a:xfrm>
            <a:off x="4004881" y="1560024"/>
            <a:ext cx="913662" cy="512233"/>
          </a:xfrm>
          <a:custGeom>
            <a:avLst/>
            <a:gdLst>
              <a:gd name="T0" fmla="*/ 2147483647 w 372"/>
              <a:gd name="T1" fmla="*/ 0 h 218"/>
              <a:gd name="T2" fmla="*/ 2147483647 w 372"/>
              <a:gd name="T3" fmla="*/ 2147483647 h 218"/>
              <a:gd name="T4" fmla="*/ 2147483647 w 372"/>
              <a:gd name="T5" fmla="*/ 2147483647 h 218"/>
              <a:gd name="T6" fmla="*/ 2147483647 w 372"/>
              <a:gd name="T7" fmla="*/ 2147483647 h 218"/>
              <a:gd name="T8" fmla="*/ 2147483647 w 372"/>
              <a:gd name="T9" fmla="*/ 2147483647 h 218"/>
              <a:gd name="T10" fmla="*/ 2147483647 w 372"/>
              <a:gd name="T11" fmla="*/ 2147483647 h 218"/>
              <a:gd name="T12" fmla="*/ 2147483647 w 372"/>
              <a:gd name="T13" fmla="*/ 2147483647 h 218"/>
              <a:gd name="T14" fmla="*/ 0 w 372"/>
              <a:gd name="T15" fmla="*/ 2147483647 h 218"/>
              <a:gd name="T16" fmla="*/ 2147483647 w 372"/>
              <a:gd name="T17" fmla="*/ 0 h 2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72"/>
              <a:gd name="T28" fmla="*/ 0 h 218"/>
              <a:gd name="T29" fmla="*/ 372 w 372"/>
              <a:gd name="T30" fmla="*/ 218 h 2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72" h="218">
                <a:moveTo>
                  <a:pt x="1" y="0"/>
                </a:moveTo>
                <a:lnTo>
                  <a:pt x="312" y="7"/>
                </a:lnTo>
                <a:lnTo>
                  <a:pt x="335" y="71"/>
                </a:lnTo>
                <a:lnTo>
                  <a:pt x="357" y="120"/>
                </a:lnTo>
                <a:lnTo>
                  <a:pt x="372" y="200"/>
                </a:lnTo>
                <a:lnTo>
                  <a:pt x="363" y="218"/>
                </a:lnTo>
                <a:lnTo>
                  <a:pt x="248" y="215"/>
                </a:lnTo>
                <a:lnTo>
                  <a:pt x="0" y="211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62" name="Freeform 17"/>
          <p:cNvSpPr>
            <a:spLocks/>
          </p:cNvSpPr>
          <p:nvPr/>
        </p:nvSpPr>
        <p:spPr bwMode="auto">
          <a:xfrm>
            <a:off x="3979377" y="2053339"/>
            <a:ext cx="960169" cy="599546"/>
          </a:xfrm>
          <a:custGeom>
            <a:avLst/>
            <a:gdLst>
              <a:gd name="T0" fmla="*/ 2147483647 w 391"/>
              <a:gd name="T1" fmla="*/ 0 h 255"/>
              <a:gd name="T2" fmla="*/ 2147483647 w 391"/>
              <a:gd name="T3" fmla="*/ 2147483647 h 255"/>
              <a:gd name="T4" fmla="*/ 0 w 391"/>
              <a:gd name="T5" fmla="*/ 2147483647 h 255"/>
              <a:gd name="T6" fmla="*/ 2147483647 w 391"/>
              <a:gd name="T7" fmla="*/ 2147483647 h 255"/>
              <a:gd name="T8" fmla="*/ 2147483647 w 391"/>
              <a:gd name="T9" fmla="*/ 2147483647 h 255"/>
              <a:gd name="T10" fmla="*/ 2147483647 w 391"/>
              <a:gd name="T11" fmla="*/ 2147483647 h 255"/>
              <a:gd name="T12" fmla="*/ 2147483647 w 391"/>
              <a:gd name="T13" fmla="*/ 2147483647 h 255"/>
              <a:gd name="T14" fmla="*/ 2147483647 w 391"/>
              <a:gd name="T15" fmla="*/ 2147483647 h 255"/>
              <a:gd name="T16" fmla="*/ 2147483647 w 391"/>
              <a:gd name="T17" fmla="*/ 2147483647 h 255"/>
              <a:gd name="T18" fmla="*/ 2147483647 w 391"/>
              <a:gd name="T19" fmla="*/ 2147483647 h 255"/>
              <a:gd name="T20" fmla="*/ 2147483647 w 391"/>
              <a:gd name="T21" fmla="*/ 2147483647 h 255"/>
              <a:gd name="T22" fmla="*/ 2147483647 w 391"/>
              <a:gd name="T23" fmla="*/ 2147483647 h 255"/>
              <a:gd name="T24" fmla="*/ 2147483647 w 391"/>
              <a:gd name="T25" fmla="*/ 2147483647 h 255"/>
              <a:gd name="T26" fmla="*/ 2147483647 w 391"/>
              <a:gd name="T27" fmla="*/ 0 h 25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91"/>
              <a:gd name="T43" fmla="*/ 0 h 255"/>
              <a:gd name="T44" fmla="*/ 391 w 391"/>
              <a:gd name="T45" fmla="*/ 255 h 25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91" h="255">
                <a:moveTo>
                  <a:pt x="7" y="0"/>
                </a:moveTo>
                <a:lnTo>
                  <a:pt x="6" y="99"/>
                </a:lnTo>
                <a:lnTo>
                  <a:pt x="0" y="215"/>
                </a:lnTo>
                <a:lnTo>
                  <a:pt x="284" y="219"/>
                </a:lnTo>
                <a:lnTo>
                  <a:pt x="314" y="235"/>
                </a:lnTo>
                <a:lnTo>
                  <a:pt x="335" y="213"/>
                </a:lnTo>
                <a:lnTo>
                  <a:pt x="391" y="255"/>
                </a:lnTo>
                <a:lnTo>
                  <a:pt x="383" y="211"/>
                </a:lnTo>
                <a:lnTo>
                  <a:pt x="388" y="177"/>
                </a:lnTo>
                <a:lnTo>
                  <a:pt x="391" y="61"/>
                </a:lnTo>
                <a:lnTo>
                  <a:pt x="366" y="36"/>
                </a:lnTo>
                <a:lnTo>
                  <a:pt x="376" y="4"/>
                </a:lnTo>
                <a:lnTo>
                  <a:pt x="190" y="3"/>
                </a:lnTo>
                <a:lnTo>
                  <a:pt x="7" y="0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63" name="Freeform 18"/>
          <p:cNvSpPr>
            <a:spLocks/>
          </p:cNvSpPr>
          <p:nvPr/>
        </p:nvSpPr>
        <p:spPr bwMode="auto">
          <a:xfrm>
            <a:off x="3961374" y="2549565"/>
            <a:ext cx="1143202" cy="494771"/>
          </a:xfrm>
          <a:custGeom>
            <a:avLst/>
            <a:gdLst>
              <a:gd name="T0" fmla="*/ 2147483647 w 466"/>
              <a:gd name="T1" fmla="*/ 0 h 210"/>
              <a:gd name="T2" fmla="*/ 0 w 466"/>
              <a:gd name="T3" fmla="*/ 2147483647 h 210"/>
              <a:gd name="T4" fmla="*/ 2147483647 w 466"/>
              <a:gd name="T5" fmla="*/ 2147483647 h 210"/>
              <a:gd name="T6" fmla="*/ 2147483647 w 466"/>
              <a:gd name="T7" fmla="*/ 2147483647 h 210"/>
              <a:gd name="T8" fmla="*/ 2147483647 w 466"/>
              <a:gd name="T9" fmla="*/ 2147483647 h 210"/>
              <a:gd name="T10" fmla="*/ 2147483647 w 466"/>
              <a:gd name="T11" fmla="*/ 2147483647 h 210"/>
              <a:gd name="T12" fmla="*/ 2147483647 w 466"/>
              <a:gd name="T13" fmla="*/ 2147483647 h 210"/>
              <a:gd name="T14" fmla="*/ 2147483647 w 466"/>
              <a:gd name="T15" fmla="*/ 2147483647 h 210"/>
              <a:gd name="T16" fmla="*/ 2147483647 w 466"/>
              <a:gd name="T17" fmla="*/ 2147483647 h 210"/>
              <a:gd name="T18" fmla="*/ 2147483647 w 466"/>
              <a:gd name="T19" fmla="*/ 2147483647 h 210"/>
              <a:gd name="T20" fmla="*/ 2147483647 w 466"/>
              <a:gd name="T21" fmla="*/ 2147483647 h 210"/>
              <a:gd name="T22" fmla="*/ 2147483647 w 466"/>
              <a:gd name="T23" fmla="*/ 2147483647 h 210"/>
              <a:gd name="T24" fmla="*/ 2147483647 w 466"/>
              <a:gd name="T25" fmla="*/ 2147483647 h 210"/>
              <a:gd name="T26" fmla="*/ 2147483647 w 466"/>
              <a:gd name="T27" fmla="*/ 2147483647 h 210"/>
              <a:gd name="T28" fmla="*/ 2147483647 w 466"/>
              <a:gd name="T29" fmla="*/ 0 h 2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66"/>
              <a:gd name="T46" fmla="*/ 0 h 210"/>
              <a:gd name="T47" fmla="*/ 466 w 466"/>
              <a:gd name="T48" fmla="*/ 210 h 2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66" h="210">
                <a:moveTo>
                  <a:pt x="5" y="0"/>
                </a:moveTo>
                <a:lnTo>
                  <a:pt x="0" y="139"/>
                </a:lnTo>
                <a:lnTo>
                  <a:pt x="105" y="142"/>
                </a:lnTo>
                <a:lnTo>
                  <a:pt x="104" y="210"/>
                </a:lnTo>
                <a:lnTo>
                  <a:pt x="246" y="208"/>
                </a:lnTo>
                <a:lnTo>
                  <a:pt x="373" y="206"/>
                </a:lnTo>
                <a:lnTo>
                  <a:pt x="466" y="208"/>
                </a:lnTo>
                <a:lnTo>
                  <a:pt x="437" y="149"/>
                </a:lnTo>
                <a:lnTo>
                  <a:pt x="417" y="94"/>
                </a:lnTo>
                <a:lnTo>
                  <a:pt x="395" y="37"/>
                </a:lnTo>
                <a:lnTo>
                  <a:pt x="342" y="1"/>
                </a:lnTo>
                <a:lnTo>
                  <a:pt x="318" y="22"/>
                </a:lnTo>
                <a:lnTo>
                  <a:pt x="289" y="7"/>
                </a:lnTo>
                <a:lnTo>
                  <a:pt x="162" y="3"/>
                </a:lnTo>
                <a:lnTo>
                  <a:pt x="5" y="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64" name="Freeform 20"/>
          <p:cNvSpPr>
            <a:spLocks/>
          </p:cNvSpPr>
          <p:nvPr/>
        </p:nvSpPr>
        <p:spPr bwMode="auto">
          <a:xfrm>
            <a:off x="4097898" y="3501471"/>
            <a:ext cx="1140201" cy="538427"/>
          </a:xfrm>
          <a:custGeom>
            <a:avLst/>
            <a:gdLst>
              <a:gd name="T0" fmla="*/ 2147483647 w 478"/>
              <a:gd name="T1" fmla="*/ 0 h 230"/>
              <a:gd name="T2" fmla="*/ 0 w 478"/>
              <a:gd name="T3" fmla="*/ 2147483647 h 230"/>
              <a:gd name="T4" fmla="*/ 2147483647 w 478"/>
              <a:gd name="T5" fmla="*/ 2147483647 h 230"/>
              <a:gd name="T6" fmla="*/ 2147483647 w 478"/>
              <a:gd name="T7" fmla="*/ 2147483647 h 230"/>
              <a:gd name="T8" fmla="*/ 2147483647 w 478"/>
              <a:gd name="T9" fmla="*/ 2147483647 h 230"/>
              <a:gd name="T10" fmla="*/ 2147483647 w 478"/>
              <a:gd name="T11" fmla="*/ 2147483647 h 230"/>
              <a:gd name="T12" fmla="*/ 2147483647 w 478"/>
              <a:gd name="T13" fmla="*/ 2147483647 h 230"/>
              <a:gd name="T14" fmla="*/ 2147483647 w 478"/>
              <a:gd name="T15" fmla="*/ 2147483647 h 230"/>
              <a:gd name="T16" fmla="*/ 2147483647 w 478"/>
              <a:gd name="T17" fmla="*/ 2147483647 h 230"/>
              <a:gd name="T18" fmla="*/ 2147483647 w 478"/>
              <a:gd name="T19" fmla="*/ 2147483647 h 230"/>
              <a:gd name="T20" fmla="*/ 2147483647 w 478"/>
              <a:gd name="T21" fmla="*/ 2147483647 h 230"/>
              <a:gd name="T22" fmla="*/ 2147483647 w 478"/>
              <a:gd name="T23" fmla="*/ 2147483647 h 230"/>
              <a:gd name="T24" fmla="*/ 2147483647 w 478"/>
              <a:gd name="T25" fmla="*/ 0 h 23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78"/>
              <a:gd name="T40" fmla="*/ 0 h 230"/>
              <a:gd name="T41" fmla="*/ 478 w 478"/>
              <a:gd name="T42" fmla="*/ 230 h 23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78" h="230">
                <a:moveTo>
                  <a:pt x="3" y="0"/>
                </a:moveTo>
                <a:lnTo>
                  <a:pt x="0" y="41"/>
                </a:lnTo>
                <a:lnTo>
                  <a:pt x="170" y="47"/>
                </a:lnTo>
                <a:lnTo>
                  <a:pt x="171" y="178"/>
                </a:lnTo>
                <a:lnTo>
                  <a:pt x="258" y="214"/>
                </a:lnTo>
                <a:lnTo>
                  <a:pt x="282" y="201"/>
                </a:lnTo>
                <a:lnTo>
                  <a:pt x="337" y="230"/>
                </a:lnTo>
                <a:lnTo>
                  <a:pt x="373" y="229"/>
                </a:lnTo>
                <a:lnTo>
                  <a:pt x="439" y="201"/>
                </a:lnTo>
                <a:lnTo>
                  <a:pt x="478" y="228"/>
                </a:lnTo>
                <a:lnTo>
                  <a:pt x="478" y="86"/>
                </a:lnTo>
                <a:lnTo>
                  <a:pt x="466" y="3"/>
                </a:lnTo>
                <a:lnTo>
                  <a:pt x="3" y="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65" name="Freeform 19"/>
          <p:cNvSpPr>
            <a:spLocks/>
          </p:cNvSpPr>
          <p:nvPr/>
        </p:nvSpPr>
        <p:spPr bwMode="auto">
          <a:xfrm>
            <a:off x="4224859" y="3028129"/>
            <a:ext cx="979672" cy="491860"/>
          </a:xfrm>
          <a:custGeom>
            <a:avLst/>
            <a:gdLst>
              <a:gd name="T0" fmla="*/ 2147483647 w 410"/>
              <a:gd name="T1" fmla="*/ 2147483647 h 209"/>
              <a:gd name="T2" fmla="*/ 2147483647 w 410"/>
              <a:gd name="T3" fmla="*/ 2147483647 h 209"/>
              <a:gd name="T4" fmla="*/ 0 w 410"/>
              <a:gd name="T5" fmla="*/ 2147483647 h 209"/>
              <a:gd name="T6" fmla="*/ 2147483647 w 410"/>
              <a:gd name="T7" fmla="*/ 2147483647 h 209"/>
              <a:gd name="T8" fmla="*/ 2147483647 w 410"/>
              <a:gd name="T9" fmla="*/ 2147483647 h 209"/>
              <a:gd name="T10" fmla="*/ 2147483647 w 410"/>
              <a:gd name="T11" fmla="*/ 2147483647 h 209"/>
              <a:gd name="T12" fmla="*/ 2147483647 w 410"/>
              <a:gd name="T13" fmla="*/ 2147483647 h 209"/>
              <a:gd name="T14" fmla="*/ 2147483647 w 410"/>
              <a:gd name="T15" fmla="*/ 2147483647 h 209"/>
              <a:gd name="T16" fmla="*/ 2147483647 w 410"/>
              <a:gd name="T17" fmla="*/ 0 h 209"/>
              <a:gd name="T18" fmla="*/ 2147483647 w 410"/>
              <a:gd name="T19" fmla="*/ 2147483647 h 209"/>
              <a:gd name="T20" fmla="*/ 2147483647 w 410"/>
              <a:gd name="T21" fmla="*/ 2147483647 h 20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10"/>
              <a:gd name="T34" fmla="*/ 0 h 209"/>
              <a:gd name="T35" fmla="*/ 410 w 410"/>
              <a:gd name="T36" fmla="*/ 209 h 20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10" h="209">
                <a:moveTo>
                  <a:pt x="4" y="2"/>
                </a:moveTo>
                <a:lnTo>
                  <a:pt x="3" y="122"/>
                </a:lnTo>
                <a:lnTo>
                  <a:pt x="0" y="207"/>
                </a:lnTo>
                <a:lnTo>
                  <a:pt x="410" y="209"/>
                </a:lnTo>
                <a:lnTo>
                  <a:pt x="402" y="100"/>
                </a:lnTo>
                <a:lnTo>
                  <a:pt x="402" y="59"/>
                </a:lnTo>
                <a:lnTo>
                  <a:pt x="369" y="34"/>
                </a:lnTo>
                <a:lnTo>
                  <a:pt x="379" y="12"/>
                </a:lnTo>
                <a:lnTo>
                  <a:pt x="365" y="0"/>
                </a:lnTo>
                <a:lnTo>
                  <a:pt x="179" y="2"/>
                </a:lnTo>
                <a:lnTo>
                  <a:pt x="4" y="2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66" name="Freeform 13"/>
          <p:cNvSpPr>
            <a:spLocks/>
          </p:cNvSpPr>
          <p:nvPr/>
        </p:nvSpPr>
        <p:spPr bwMode="auto">
          <a:xfrm>
            <a:off x="3302757" y="2826055"/>
            <a:ext cx="948167" cy="694134"/>
          </a:xfrm>
          <a:custGeom>
            <a:avLst/>
            <a:gdLst>
              <a:gd name="T0" fmla="*/ 2147483647 w 396"/>
              <a:gd name="T1" fmla="*/ 0 h 295"/>
              <a:gd name="T2" fmla="*/ 2147483647 w 396"/>
              <a:gd name="T3" fmla="*/ 2147483647 h 295"/>
              <a:gd name="T4" fmla="*/ 0 w 396"/>
              <a:gd name="T5" fmla="*/ 2147483647 h 295"/>
              <a:gd name="T6" fmla="*/ 2147483647 w 396"/>
              <a:gd name="T7" fmla="*/ 2147483647 h 295"/>
              <a:gd name="T8" fmla="*/ 2147483647 w 396"/>
              <a:gd name="T9" fmla="*/ 2147483647 h 295"/>
              <a:gd name="T10" fmla="*/ 2147483647 w 396"/>
              <a:gd name="T11" fmla="*/ 2147483647 h 295"/>
              <a:gd name="T12" fmla="*/ 2147483647 w 396"/>
              <a:gd name="T13" fmla="*/ 2147483647 h 295"/>
              <a:gd name="T14" fmla="*/ 2147483647 w 396"/>
              <a:gd name="T15" fmla="*/ 2147483647 h 295"/>
              <a:gd name="T16" fmla="*/ 2147483647 w 396"/>
              <a:gd name="T17" fmla="*/ 0 h 2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96"/>
              <a:gd name="T28" fmla="*/ 0 h 295"/>
              <a:gd name="T29" fmla="*/ 396 w 396"/>
              <a:gd name="T30" fmla="*/ 295 h 2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96" h="295">
                <a:moveTo>
                  <a:pt x="33" y="0"/>
                </a:moveTo>
                <a:lnTo>
                  <a:pt x="13" y="177"/>
                </a:lnTo>
                <a:lnTo>
                  <a:pt x="0" y="279"/>
                </a:lnTo>
                <a:lnTo>
                  <a:pt x="198" y="289"/>
                </a:lnTo>
                <a:lnTo>
                  <a:pt x="387" y="295"/>
                </a:lnTo>
                <a:lnTo>
                  <a:pt x="393" y="157"/>
                </a:lnTo>
                <a:lnTo>
                  <a:pt x="396" y="22"/>
                </a:lnTo>
                <a:lnTo>
                  <a:pt x="288" y="20"/>
                </a:lnTo>
                <a:lnTo>
                  <a:pt x="33" y="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67" name="Freeform 21"/>
          <p:cNvSpPr>
            <a:spLocks/>
          </p:cNvSpPr>
          <p:nvPr/>
        </p:nvSpPr>
        <p:spPr bwMode="auto">
          <a:xfrm>
            <a:off x="5217095" y="3537651"/>
            <a:ext cx="642113" cy="587904"/>
          </a:xfrm>
          <a:custGeom>
            <a:avLst/>
            <a:gdLst>
              <a:gd name="T0" fmla="*/ 0 w 269"/>
              <a:gd name="T1" fmla="*/ 2147483647 h 251"/>
              <a:gd name="T2" fmla="*/ 2147483647 w 269"/>
              <a:gd name="T3" fmla="*/ 2147483647 h 251"/>
              <a:gd name="T4" fmla="*/ 2147483647 w 269"/>
              <a:gd name="T5" fmla="*/ 0 h 251"/>
              <a:gd name="T6" fmla="*/ 2147483647 w 269"/>
              <a:gd name="T7" fmla="*/ 2147483647 h 251"/>
              <a:gd name="T8" fmla="*/ 2147483647 w 269"/>
              <a:gd name="T9" fmla="*/ 2147483647 h 251"/>
              <a:gd name="T10" fmla="*/ 2147483647 w 269"/>
              <a:gd name="T11" fmla="*/ 2147483647 h 251"/>
              <a:gd name="T12" fmla="*/ 2147483647 w 269"/>
              <a:gd name="T13" fmla="*/ 2147483647 h 251"/>
              <a:gd name="T14" fmla="*/ 2147483647 w 269"/>
              <a:gd name="T15" fmla="*/ 2147483647 h 251"/>
              <a:gd name="T16" fmla="*/ 2147483647 w 269"/>
              <a:gd name="T17" fmla="*/ 2147483647 h 251"/>
              <a:gd name="T18" fmla="*/ 2147483647 w 269"/>
              <a:gd name="T19" fmla="*/ 2147483647 h 251"/>
              <a:gd name="T20" fmla="*/ 2147483647 w 269"/>
              <a:gd name="T21" fmla="*/ 2147483647 h 251"/>
              <a:gd name="T22" fmla="*/ 2147483647 w 269"/>
              <a:gd name="T23" fmla="*/ 2147483647 h 251"/>
              <a:gd name="T24" fmla="*/ 2147483647 w 269"/>
              <a:gd name="T25" fmla="*/ 2147483647 h 251"/>
              <a:gd name="T26" fmla="*/ 2147483647 w 269"/>
              <a:gd name="T27" fmla="*/ 2147483647 h 251"/>
              <a:gd name="T28" fmla="*/ 2147483647 w 269"/>
              <a:gd name="T29" fmla="*/ 2147483647 h 251"/>
              <a:gd name="T30" fmla="*/ 0 w 269"/>
              <a:gd name="T31" fmla="*/ 2147483647 h 25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9"/>
              <a:gd name="T49" fmla="*/ 0 h 251"/>
              <a:gd name="T50" fmla="*/ 269 w 269"/>
              <a:gd name="T51" fmla="*/ 251 h 25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9" h="251">
                <a:moveTo>
                  <a:pt x="0" y="23"/>
                </a:moveTo>
                <a:lnTo>
                  <a:pt x="106" y="10"/>
                </a:lnTo>
                <a:lnTo>
                  <a:pt x="237" y="0"/>
                </a:lnTo>
                <a:lnTo>
                  <a:pt x="230" y="33"/>
                </a:lnTo>
                <a:lnTo>
                  <a:pt x="259" y="26"/>
                </a:lnTo>
                <a:lnTo>
                  <a:pt x="269" y="48"/>
                </a:lnTo>
                <a:lnTo>
                  <a:pt x="239" y="68"/>
                </a:lnTo>
                <a:lnTo>
                  <a:pt x="246" y="103"/>
                </a:lnTo>
                <a:lnTo>
                  <a:pt x="215" y="161"/>
                </a:lnTo>
                <a:lnTo>
                  <a:pt x="192" y="197"/>
                </a:lnTo>
                <a:lnTo>
                  <a:pt x="205" y="243"/>
                </a:lnTo>
                <a:lnTo>
                  <a:pt x="39" y="251"/>
                </a:lnTo>
                <a:lnTo>
                  <a:pt x="38" y="223"/>
                </a:lnTo>
                <a:lnTo>
                  <a:pt x="5" y="217"/>
                </a:lnTo>
                <a:lnTo>
                  <a:pt x="5" y="68"/>
                </a:lnTo>
                <a:lnTo>
                  <a:pt x="0" y="23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68" name="Freeform 22"/>
          <p:cNvSpPr>
            <a:spLocks/>
          </p:cNvSpPr>
          <p:nvPr/>
        </p:nvSpPr>
        <p:spPr bwMode="auto">
          <a:xfrm>
            <a:off x="5310111" y="4103728"/>
            <a:ext cx="784639" cy="617008"/>
          </a:xfrm>
          <a:custGeom>
            <a:avLst/>
            <a:gdLst>
              <a:gd name="T0" fmla="*/ 0 w 328"/>
              <a:gd name="T1" fmla="*/ 2147483647 h 263"/>
              <a:gd name="T2" fmla="*/ 2147483647 w 328"/>
              <a:gd name="T3" fmla="*/ 0 h 263"/>
              <a:gd name="T4" fmla="*/ 2147483647 w 328"/>
              <a:gd name="T5" fmla="*/ 2147483647 h 263"/>
              <a:gd name="T6" fmla="*/ 2147483647 w 328"/>
              <a:gd name="T7" fmla="*/ 2147483647 h 263"/>
              <a:gd name="T8" fmla="*/ 2147483647 w 328"/>
              <a:gd name="T9" fmla="*/ 2147483647 h 263"/>
              <a:gd name="T10" fmla="*/ 2147483647 w 328"/>
              <a:gd name="T11" fmla="*/ 2147483647 h 263"/>
              <a:gd name="T12" fmla="*/ 2147483647 w 328"/>
              <a:gd name="T13" fmla="*/ 2147483647 h 263"/>
              <a:gd name="T14" fmla="*/ 2147483647 w 328"/>
              <a:gd name="T15" fmla="*/ 2147483647 h 263"/>
              <a:gd name="T16" fmla="*/ 2147483647 w 328"/>
              <a:gd name="T17" fmla="*/ 2147483647 h 263"/>
              <a:gd name="T18" fmla="*/ 2147483647 w 328"/>
              <a:gd name="T19" fmla="*/ 2147483647 h 263"/>
              <a:gd name="T20" fmla="*/ 2147483647 w 328"/>
              <a:gd name="T21" fmla="*/ 2147483647 h 263"/>
              <a:gd name="T22" fmla="*/ 2147483647 w 328"/>
              <a:gd name="T23" fmla="*/ 2147483647 h 263"/>
              <a:gd name="T24" fmla="*/ 2147483647 w 328"/>
              <a:gd name="T25" fmla="*/ 2147483647 h 263"/>
              <a:gd name="T26" fmla="*/ 2147483647 w 328"/>
              <a:gd name="T27" fmla="*/ 2147483647 h 263"/>
              <a:gd name="T28" fmla="*/ 2147483647 w 328"/>
              <a:gd name="T29" fmla="*/ 2147483647 h 263"/>
              <a:gd name="T30" fmla="*/ 2147483647 w 328"/>
              <a:gd name="T31" fmla="*/ 2147483647 h 263"/>
              <a:gd name="T32" fmla="*/ 2147483647 w 328"/>
              <a:gd name="T33" fmla="*/ 2147483647 h 263"/>
              <a:gd name="T34" fmla="*/ 2147483647 w 328"/>
              <a:gd name="T35" fmla="*/ 2147483647 h 263"/>
              <a:gd name="T36" fmla="*/ 2147483647 w 328"/>
              <a:gd name="T37" fmla="*/ 2147483647 h 263"/>
              <a:gd name="T38" fmla="*/ 2147483647 w 328"/>
              <a:gd name="T39" fmla="*/ 2147483647 h 263"/>
              <a:gd name="T40" fmla="*/ 2147483647 w 328"/>
              <a:gd name="T41" fmla="*/ 2147483647 h 263"/>
              <a:gd name="T42" fmla="*/ 2147483647 w 328"/>
              <a:gd name="T43" fmla="*/ 2147483647 h 263"/>
              <a:gd name="T44" fmla="*/ 2147483647 w 328"/>
              <a:gd name="T45" fmla="*/ 2147483647 h 263"/>
              <a:gd name="T46" fmla="*/ 2147483647 w 328"/>
              <a:gd name="T47" fmla="*/ 2147483647 h 263"/>
              <a:gd name="T48" fmla="*/ 2147483647 w 328"/>
              <a:gd name="T49" fmla="*/ 2147483647 h 263"/>
              <a:gd name="T50" fmla="*/ 2147483647 w 328"/>
              <a:gd name="T51" fmla="*/ 2147483647 h 263"/>
              <a:gd name="T52" fmla="*/ 2147483647 w 328"/>
              <a:gd name="T53" fmla="*/ 2147483647 h 263"/>
              <a:gd name="T54" fmla="*/ 2147483647 w 328"/>
              <a:gd name="T55" fmla="*/ 2147483647 h 263"/>
              <a:gd name="T56" fmla="*/ 2147483647 w 328"/>
              <a:gd name="T57" fmla="*/ 2147483647 h 263"/>
              <a:gd name="T58" fmla="*/ 2147483647 w 328"/>
              <a:gd name="T59" fmla="*/ 2147483647 h 263"/>
              <a:gd name="T60" fmla="*/ 2147483647 w 328"/>
              <a:gd name="T61" fmla="*/ 2147483647 h 263"/>
              <a:gd name="T62" fmla="*/ 2147483647 w 328"/>
              <a:gd name="T63" fmla="*/ 2147483647 h 263"/>
              <a:gd name="T64" fmla="*/ 2147483647 w 328"/>
              <a:gd name="T65" fmla="*/ 2147483647 h 263"/>
              <a:gd name="T66" fmla="*/ 2147483647 w 328"/>
              <a:gd name="T67" fmla="*/ 2147483647 h 263"/>
              <a:gd name="T68" fmla="*/ 0 w 328"/>
              <a:gd name="T69" fmla="*/ 2147483647 h 26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8"/>
              <a:gd name="T106" fmla="*/ 0 h 263"/>
              <a:gd name="T107" fmla="*/ 328 w 328"/>
              <a:gd name="T108" fmla="*/ 263 h 26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8" h="263">
                <a:moveTo>
                  <a:pt x="0" y="6"/>
                </a:moveTo>
                <a:lnTo>
                  <a:pt x="164" y="0"/>
                </a:lnTo>
                <a:lnTo>
                  <a:pt x="193" y="54"/>
                </a:lnTo>
                <a:lnTo>
                  <a:pt x="168" y="118"/>
                </a:lnTo>
                <a:lnTo>
                  <a:pt x="160" y="147"/>
                </a:lnTo>
                <a:lnTo>
                  <a:pt x="270" y="135"/>
                </a:lnTo>
                <a:lnTo>
                  <a:pt x="277" y="177"/>
                </a:lnTo>
                <a:lnTo>
                  <a:pt x="244" y="173"/>
                </a:lnTo>
                <a:lnTo>
                  <a:pt x="229" y="191"/>
                </a:lnTo>
                <a:lnTo>
                  <a:pt x="246" y="203"/>
                </a:lnTo>
                <a:lnTo>
                  <a:pt x="276" y="189"/>
                </a:lnTo>
                <a:lnTo>
                  <a:pt x="277" y="209"/>
                </a:lnTo>
                <a:lnTo>
                  <a:pt x="295" y="192"/>
                </a:lnTo>
                <a:lnTo>
                  <a:pt x="307" y="192"/>
                </a:lnTo>
                <a:lnTo>
                  <a:pt x="293" y="227"/>
                </a:lnTo>
                <a:lnTo>
                  <a:pt x="320" y="233"/>
                </a:lnTo>
                <a:lnTo>
                  <a:pt x="328" y="252"/>
                </a:lnTo>
                <a:lnTo>
                  <a:pt x="316" y="258"/>
                </a:lnTo>
                <a:lnTo>
                  <a:pt x="299" y="246"/>
                </a:lnTo>
                <a:lnTo>
                  <a:pt x="267" y="237"/>
                </a:lnTo>
                <a:lnTo>
                  <a:pt x="274" y="260"/>
                </a:lnTo>
                <a:lnTo>
                  <a:pt x="258" y="263"/>
                </a:lnTo>
                <a:lnTo>
                  <a:pt x="245" y="242"/>
                </a:lnTo>
                <a:lnTo>
                  <a:pt x="237" y="255"/>
                </a:lnTo>
                <a:lnTo>
                  <a:pt x="189" y="255"/>
                </a:lnTo>
                <a:lnTo>
                  <a:pt x="189" y="242"/>
                </a:lnTo>
                <a:lnTo>
                  <a:pt x="171" y="227"/>
                </a:lnTo>
                <a:lnTo>
                  <a:pt x="135" y="225"/>
                </a:lnTo>
                <a:lnTo>
                  <a:pt x="165" y="242"/>
                </a:lnTo>
                <a:lnTo>
                  <a:pt x="123" y="251"/>
                </a:lnTo>
                <a:lnTo>
                  <a:pt x="57" y="239"/>
                </a:lnTo>
                <a:lnTo>
                  <a:pt x="32" y="242"/>
                </a:lnTo>
                <a:lnTo>
                  <a:pt x="41" y="154"/>
                </a:lnTo>
                <a:lnTo>
                  <a:pt x="1" y="84"/>
                </a:lnTo>
                <a:lnTo>
                  <a:pt x="0" y="6"/>
                </a:lnTo>
                <a:close/>
              </a:path>
            </a:pathLst>
          </a:custGeom>
          <a:solidFill>
            <a:schemeClr val="bg1"/>
          </a:solidFill>
          <a:ln w="12700" cmpd="sng"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69" name="Freeform 23"/>
          <p:cNvSpPr>
            <a:spLocks/>
          </p:cNvSpPr>
          <p:nvPr/>
        </p:nvSpPr>
        <p:spPr bwMode="auto">
          <a:xfrm>
            <a:off x="4773017" y="1500360"/>
            <a:ext cx="873154" cy="964804"/>
          </a:xfrm>
          <a:custGeom>
            <a:avLst/>
            <a:gdLst>
              <a:gd name="T0" fmla="*/ 0 w 366"/>
              <a:gd name="T1" fmla="*/ 2147483647 h 412"/>
              <a:gd name="T2" fmla="*/ 2147483647 w 366"/>
              <a:gd name="T3" fmla="*/ 2147483647 h 412"/>
              <a:gd name="T4" fmla="*/ 2147483647 w 366"/>
              <a:gd name="T5" fmla="*/ 0 h 412"/>
              <a:gd name="T6" fmla="*/ 2147483647 w 366"/>
              <a:gd name="T7" fmla="*/ 2147483647 h 412"/>
              <a:gd name="T8" fmla="*/ 2147483647 w 366"/>
              <a:gd name="T9" fmla="*/ 2147483647 h 412"/>
              <a:gd name="T10" fmla="*/ 2147483647 w 366"/>
              <a:gd name="T11" fmla="*/ 2147483647 h 412"/>
              <a:gd name="T12" fmla="*/ 2147483647 w 366"/>
              <a:gd name="T13" fmla="*/ 2147483647 h 412"/>
              <a:gd name="T14" fmla="*/ 2147483647 w 366"/>
              <a:gd name="T15" fmla="*/ 2147483647 h 412"/>
              <a:gd name="T16" fmla="*/ 2147483647 w 366"/>
              <a:gd name="T17" fmla="*/ 2147483647 h 412"/>
              <a:gd name="T18" fmla="*/ 2147483647 w 366"/>
              <a:gd name="T19" fmla="*/ 2147483647 h 412"/>
              <a:gd name="T20" fmla="*/ 2147483647 w 366"/>
              <a:gd name="T21" fmla="*/ 2147483647 h 412"/>
              <a:gd name="T22" fmla="*/ 2147483647 w 366"/>
              <a:gd name="T23" fmla="*/ 2147483647 h 412"/>
              <a:gd name="T24" fmla="*/ 2147483647 w 366"/>
              <a:gd name="T25" fmla="*/ 2147483647 h 412"/>
              <a:gd name="T26" fmla="*/ 2147483647 w 366"/>
              <a:gd name="T27" fmla="*/ 2147483647 h 412"/>
              <a:gd name="T28" fmla="*/ 2147483647 w 366"/>
              <a:gd name="T29" fmla="*/ 2147483647 h 412"/>
              <a:gd name="T30" fmla="*/ 2147483647 w 366"/>
              <a:gd name="T31" fmla="*/ 2147483647 h 412"/>
              <a:gd name="T32" fmla="*/ 2147483647 w 366"/>
              <a:gd name="T33" fmla="*/ 2147483647 h 412"/>
              <a:gd name="T34" fmla="*/ 2147483647 w 366"/>
              <a:gd name="T35" fmla="*/ 2147483647 h 412"/>
              <a:gd name="T36" fmla="*/ 2147483647 w 366"/>
              <a:gd name="T37" fmla="*/ 2147483647 h 412"/>
              <a:gd name="T38" fmla="*/ 2147483647 w 366"/>
              <a:gd name="T39" fmla="*/ 2147483647 h 412"/>
              <a:gd name="T40" fmla="*/ 2147483647 w 366"/>
              <a:gd name="T41" fmla="*/ 2147483647 h 412"/>
              <a:gd name="T42" fmla="*/ 2147483647 w 366"/>
              <a:gd name="T43" fmla="*/ 2147483647 h 412"/>
              <a:gd name="T44" fmla="*/ 2147483647 w 366"/>
              <a:gd name="T45" fmla="*/ 2147483647 h 412"/>
              <a:gd name="T46" fmla="*/ 2147483647 w 366"/>
              <a:gd name="T47" fmla="*/ 2147483647 h 412"/>
              <a:gd name="T48" fmla="*/ 2147483647 w 366"/>
              <a:gd name="T49" fmla="*/ 2147483647 h 412"/>
              <a:gd name="T50" fmla="*/ 2147483647 w 366"/>
              <a:gd name="T51" fmla="*/ 2147483647 h 412"/>
              <a:gd name="T52" fmla="*/ 2147483647 w 366"/>
              <a:gd name="T53" fmla="*/ 2147483647 h 412"/>
              <a:gd name="T54" fmla="*/ 2147483647 w 366"/>
              <a:gd name="T55" fmla="*/ 2147483647 h 412"/>
              <a:gd name="T56" fmla="*/ 2147483647 w 366"/>
              <a:gd name="T57" fmla="*/ 2147483647 h 412"/>
              <a:gd name="T58" fmla="*/ 2147483647 w 366"/>
              <a:gd name="T59" fmla="*/ 2147483647 h 412"/>
              <a:gd name="T60" fmla="*/ 0 w 366"/>
              <a:gd name="T61" fmla="*/ 2147483647 h 41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66"/>
              <a:gd name="T94" fmla="*/ 0 h 412"/>
              <a:gd name="T95" fmla="*/ 366 w 366"/>
              <a:gd name="T96" fmla="*/ 412 h 41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66" h="412">
                <a:moveTo>
                  <a:pt x="0" y="32"/>
                </a:moveTo>
                <a:lnTo>
                  <a:pt x="96" y="32"/>
                </a:lnTo>
                <a:lnTo>
                  <a:pt x="95" y="0"/>
                </a:lnTo>
                <a:lnTo>
                  <a:pt x="116" y="9"/>
                </a:lnTo>
                <a:lnTo>
                  <a:pt x="120" y="34"/>
                </a:lnTo>
                <a:lnTo>
                  <a:pt x="166" y="61"/>
                </a:lnTo>
                <a:lnTo>
                  <a:pt x="180" y="49"/>
                </a:lnTo>
                <a:lnTo>
                  <a:pt x="207" y="49"/>
                </a:lnTo>
                <a:lnTo>
                  <a:pt x="228" y="73"/>
                </a:lnTo>
                <a:lnTo>
                  <a:pt x="242" y="64"/>
                </a:lnTo>
                <a:lnTo>
                  <a:pt x="282" y="74"/>
                </a:lnTo>
                <a:lnTo>
                  <a:pt x="296" y="56"/>
                </a:lnTo>
                <a:lnTo>
                  <a:pt x="321" y="70"/>
                </a:lnTo>
                <a:lnTo>
                  <a:pt x="366" y="68"/>
                </a:lnTo>
                <a:lnTo>
                  <a:pt x="293" y="119"/>
                </a:lnTo>
                <a:lnTo>
                  <a:pt x="257" y="164"/>
                </a:lnTo>
                <a:lnTo>
                  <a:pt x="264" y="229"/>
                </a:lnTo>
                <a:lnTo>
                  <a:pt x="239" y="256"/>
                </a:lnTo>
                <a:lnTo>
                  <a:pt x="249" y="275"/>
                </a:lnTo>
                <a:lnTo>
                  <a:pt x="249" y="323"/>
                </a:lnTo>
                <a:lnTo>
                  <a:pt x="274" y="323"/>
                </a:lnTo>
                <a:lnTo>
                  <a:pt x="311" y="358"/>
                </a:lnTo>
                <a:lnTo>
                  <a:pt x="326" y="400"/>
                </a:lnTo>
                <a:lnTo>
                  <a:pt x="67" y="412"/>
                </a:lnTo>
                <a:lnTo>
                  <a:pt x="68" y="298"/>
                </a:lnTo>
                <a:lnTo>
                  <a:pt x="45" y="273"/>
                </a:lnTo>
                <a:lnTo>
                  <a:pt x="53" y="243"/>
                </a:lnTo>
                <a:lnTo>
                  <a:pt x="61" y="226"/>
                </a:lnTo>
                <a:lnTo>
                  <a:pt x="45" y="147"/>
                </a:lnTo>
                <a:lnTo>
                  <a:pt x="23" y="95"/>
                </a:lnTo>
                <a:lnTo>
                  <a:pt x="0" y="32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70" name="Freeform 24"/>
          <p:cNvSpPr>
            <a:spLocks/>
          </p:cNvSpPr>
          <p:nvPr/>
        </p:nvSpPr>
        <p:spPr bwMode="auto">
          <a:xfrm>
            <a:off x="5338617" y="1832147"/>
            <a:ext cx="663117" cy="763985"/>
          </a:xfrm>
          <a:custGeom>
            <a:avLst/>
            <a:gdLst>
              <a:gd name="T0" fmla="*/ 2147483647 w 278"/>
              <a:gd name="T1" fmla="*/ 2147483647 h 325"/>
              <a:gd name="T2" fmla="*/ 2147483647 w 278"/>
              <a:gd name="T3" fmla="*/ 2147483647 h 325"/>
              <a:gd name="T4" fmla="*/ 2147483647 w 278"/>
              <a:gd name="T5" fmla="*/ 2147483647 h 325"/>
              <a:gd name="T6" fmla="*/ 2147483647 w 278"/>
              <a:gd name="T7" fmla="*/ 0 h 325"/>
              <a:gd name="T8" fmla="*/ 2147483647 w 278"/>
              <a:gd name="T9" fmla="*/ 2147483647 h 325"/>
              <a:gd name="T10" fmla="*/ 2147483647 w 278"/>
              <a:gd name="T11" fmla="*/ 2147483647 h 325"/>
              <a:gd name="T12" fmla="*/ 2147483647 w 278"/>
              <a:gd name="T13" fmla="*/ 2147483647 h 325"/>
              <a:gd name="T14" fmla="*/ 2147483647 w 278"/>
              <a:gd name="T15" fmla="*/ 2147483647 h 325"/>
              <a:gd name="T16" fmla="*/ 2147483647 w 278"/>
              <a:gd name="T17" fmla="*/ 2147483647 h 325"/>
              <a:gd name="T18" fmla="*/ 2147483647 w 278"/>
              <a:gd name="T19" fmla="*/ 2147483647 h 325"/>
              <a:gd name="T20" fmla="*/ 2147483647 w 278"/>
              <a:gd name="T21" fmla="*/ 2147483647 h 325"/>
              <a:gd name="T22" fmla="*/ 2147483647 w 278"/>
              <a:gd name="T23" fmla="*/ 2147483647 h 325"/>
              <a:gd name="T24" fmla="*/ 2147483647 w 278"/>
              <a:gd name="T25" fmla="*/ 2147483647 h 325"/>
              <a:gd name="T26" fmla="*/ 2147483647 w 278"/>
              <a:gd name="T27" fmla="*/ 2147483647 h 325"/>
              <a:gd name="T28" fmla="*/ 2147483647 w 278"/>
              <a:gd name="T29" fmla="*/ 2147483647 h 325"/>
              <a:gd name="T30" fmla="*/ 2147483647 w 278"/>
              <a:gd name="T31" fmla="*/ 2147483647 h 325"/>
              <a:gd name="T32" fmla="*/ 2147483647 w 278"/>
              <a:gd name="T33" fmla="*/ 2147483647 h 325"/>
              <a:gd name="T34" fmla="*/ 2147483647 w 278"/>
              <a:gd name="T35" fmla="*/ 2147483647 h 325"/>
              <a:gd name="T36" fmla="*/ 2147483647 w 278"/>
              <a:gd name="T37" fmla="*/ 2147483647 h 325"/>
              <a:gd name="T38" fmla="*/ 2147483647 w 278"/>
              <a:gd name="T39" fmla="*/ 2147483647 h 325"/>
              <a:gd name="T40" fmla="*/ 2147483647 w 278"/>
              <a:gd name="T41" fmla="*/ 2147483647 h 325"/>
              <a:gd name="T42" fmla="*/ 2147483647 w 278"/>
              <a:gd name="T43" fmla="*/ 2147483647 h 325"/>
              <a:gd name="T44" fmla="*/ 2147483647 w 278"/>
              <a:gd name="T45" fmla="*/ 2147483647 h 325"/>
              <a:gd name="T46" fmla="*/ 2147483647 w 278"/>
              <a:gd name="T47" fmla="*/ 2147483647 h 325"/>
              <a:gd name="T48" fmla="*/ 2147483647 w 278"/>
              <a:gd name="T49" fmla="*/ 2147483647 h 325"/>
              <a:gd name="T50" fmla="*/ 2147483647 w 278"/>
              <a:gd name="T51" fmla="*/ 2147483647 h 325"/>
              <a:gd name="T52" fmla="*/ 2147483647 w 278"/>
              <a:gd name="T53" fmla="*/ 2147483647 h 325"/>
              <a:gd name="T54" fmla="*/ 2147483647 w 278"/>
              <a:gd name="T55" fmla="*/ 2147483647 h 325"/>
              <a:gd name="T56" fmla="*/ 2147483647 w 278"/>
              <a:gd name="T57" fmla="*/ 2147483647 h 325"/>
              <a:gd name="T58" fmla="*/ 2147483647 w 278"/>
              <a:gd name="T59" fmla="*/ 2147483647 h 325"/>
              <a:gd name="T60" fmla="*/ 2147483647 w 278"/>
              <a:gd name="T61" fmla="*/ 2147483647 h 325"/>
              <a:gd name="T62" fmla="*/ 2147483647 w 278"/>
              <a:gd name="T63" fmla="*/ 2147483647 h 325"/>
              <a:gd name="T64" fmla="*/ 2147483647 w 278"/>
              <a:gd name="T65" fmla="*/ 2147483647 h 325"/>
              <a:gd name="T66" fmla="*/ 0 w 278"/>
              <a:gd name="T67" fmla="*/ 2147483647 h 325"/>
              <a:gd name="T68" fmla="*/ 2147483647 w 278"/>
              <a:gd name="T69" fmla="*/ 2147483647 h 325"/>
              <a:gd name="T70" fmla="*/ 2147483647 w 278"/>
              <a:gd name="T71" fmla="*/ 2147483647 h 32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78"/>
              <a:gd name="T109" fmla="*/ 0 h 325"/>
              <a:gd name="T110" fmla="*/ 278 w 278"/>
              <a:gd name="T111" fmla="*/ 325 h 32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78" h="325">
                <a:moveTo>
                  <a:pt x="20" y="22"/>
                </a:moveTo>
                <a:lnTo>
                  <a:pt x="41" y="19"/>
                </a:lnTo>
                <a:lnTo>
                  <a:pt x="60" y="19"/>
                </a:lnTo>
                <a:lnTo>
                  <a:pt x="72" y="0"/>
                </a:lnTo>
                <a:lnTo>
                  <a:pt x="81" y="24"/>
                </a:lnTo>
                <a:lnTo>
                  <a:pt x="111" y="24"/>
                </a:lnTo>
                <a:lnTo>
                  <a:pt x="127" y="46"/>
                </a:lnTo>
                <a:lnTo>
                  <a:pt x="158" y="40"/>
                </a:lnTo>
                <a:lnTo>
                  <a:pt x="179" y="54"/>
                </a:lnTo>
                <a:lnTo>
                  <a:pt x="218" y="64"/>
                </a:lnTo>
                <a:lnTo>
                  <a:pt x="225" y="81"/>
                </a:lnTo>
                <a:lnTo>
                  <a:pt x="245" y="82"/>
                </a:lnTo>
                <a:lnTo>
                  <a:pt x="239" y="99"/>
                </a:lnTo>
                <a:lnTo>
                  <a:pt x="246" y="118"/>
                </a:lnTo>
                <a:lnTo>
                  <a:pt x="233" y="142"/>
                </a:lnTo>
                <a:lnTo>
                  <a:pt x="242" y="147"/>
                </a:lnTo>
                <a:lnTo>
                  <a:pt x="264" y="121"/>
                </a:lnTo>
                <a:lnTo>
                  <a:pt x="263" y="112"/>
                </a:lnTo>
                <a:lnTo>
                  <a:pt x="272" y="108"/>
                </a:lnTo>
                <a:lnTo>
                  <a:pt x="278" y="121"/>
                </a:lnTo>
                <a:lnTo>
                  <a:pt x="261" y="139"/>
                </a:lnTo>
                <a:lnTo>
                  <a:pt x="254" y="180"/>
                </a:lnTo>
                <a:lnTo>
                  <a:pt x="254" y="249"/>
                </a:lnTo>
                <a:lnTo>
                  <a:pt x="264" y="261"/>
                </a:lnTo>
                <a:lnTo>
                  <a:pt x="260" y="304"/>
                </a:lnTo>
                <a:lnTo>
                  <a:pt x="128" y="325"/>
                </a:lnTo>
                <a:lnTo>
                  <a:pt x="95" y="305"/>
                </a:lnTo>
                <a:lnTo>
                  <a:pt x="102" y="279"/>
                </a:lnTo>
                <a:lnTo>
                  <a:pt x="86" y="251"/>
                </a:lnTo>
                <a:lnTo>
                  <a:pt x="72" y="216"/>
                </a:lnTo>
                <a:lnTo>
                  <a:pt x="35" y="181"/>
                </a:lnTo>
                <a:lnTo>
                  <a:pt x="12" y="181"/>
                </a:lnTo>
                <a:lnTo>
                  <a:pt x="12" y="133"/>
                </a:lnTo>
                <a:lnTo>
                  <a:pt x="0" y="115"/>
                </a:lnTo>
                <a:lnTo>
                  <a:pt x="26" y="87"/>
                </a:lnTo>
                <a:lnTo>
                  <a:pt x="20" y="22"/>
                </a:lnTo>
                <a:close/>
              </a:path>
            </a:pathLst>
          </a:custGeom>
          <a:solidFill>
            <a:schemeClr val="bg1"/>
          </a:solidFill>
          <a:ln w="12700" cmpd="sng"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71" name="Freeform 25"/>
          <p:cNvSpPr>
            <a:spLocks/>
          </p:cNvSpPr>
          <p:nvPr/>
        </p:nvSpPr>
        <p:spPr bwMode="auto">
          <a:xfrm>
            <a:off x="4918543" y="2434603"/>
            <a:ext cx="772636" cy="493316"/>
          </a:xfrm>
          <a:custGeom>
            <a:avLst/>
            <a:gdLst>
              <a:gd name="T0" fmla="*/ 2147483647 w 323"/>
              <a:gd name="T1" fmla="*/ 2147483647 h 210"/>
              <a:gd name="T2" fmla="*/ 0 w 323"/>
              <a:gd name="T3" fmla="*/ 2147483647 h 210"/>
              <a:gd name="T4" fmla="*/ 2147483647 w 323"/>
              <a:gd name="T5" fmla="*/ 2147483647 h 210"/>
              <a:gd name="T6" fmla="*/ 2147483647 w 323"/>
              <a:gd name="T7" fmla="*/ 2147483647 h 210"/>
              <a:gd name="T8" fmla="*/ 2147483647 w 323"/>
              <a:gd name="T9" fmla="*/ 2147483647 h 210"/>
              <a:gd name="T10" fmla="*/ 2147483647 w 323"/>
              <a:gd name="T11" fmla="*/ 2147483647 h 210"/>
              <a:gd name="T12" fmla="*/ 2147483647 w 323"/>
              <a:gd name="T13" fmla="*/ 2147483647 h 210"/>
              <a:gd name="T14" fmla="*/ 2147483647 w 323"/>
              <a:gd name="T15" fmla="*/ 2147483647 h 210"/>
              <a:gd name="T16" fmla="*/ 2147483647 w 323"/>
              <a:gd name="T17" fmla="*/ 2147483647 h 210"/>
              <a:gd name="T18" fmla="*/ 2147483647 w 323"/>
              <a:gd name="T19" fmla="*/ 2147483647 h 210"/>
              <a:gd name="T20" fmla="*/ 2147483647 w 323"/>
              <a:gd name="T21" fmla="*/ 2147483647 h 210"/>
              <a:gd name="T22" fmla="*/ 2147483647 w 323"/>
              <a:gd name="T23" fmla="*/ 2147483647 h 210"/>
              <a:gd name="T24" fmla="*/ 2147483647 w 323"/>
              <a:gd name="T25" fmla="*/ 2147483647 h 210"/>
              <a:gd name="T26" fmla="*/ 2147483647 w 323"/>
              <a:gd name="T27" fmla="*/ 2147483647 h 210"/>
              <a:gd name="T28" fmla="*/ 2147483647 w 323"/>
              <a:gd name="T29" fmla="*/ 0 h 210"/>
              <a:gd name="T30" fmla="*/ 2147483647 w 323"/>
              <a:gd name="T31" fmla="*/ 2147483647 h 210"/>
              <a:gd name="T32" fmla="*/ 2147483647 w 323"/>
              <a:gd name="T33" fmla="*/ 2147483647 h 210"/>
              <a:gd name="T34" fmla="*/ 2147483647 w 323"/>
              <a:gd name="T35" fmla="*/ 2147483647 h 21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23"/>
              <a:gd name="T55" fmla="*/ 0 h 210"/>
              <a:gd name="T56" fmla="*/ 323 w 323"/>
              <a:gd name="T57" fmla="*/ 210 h 21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23" h="210">
                <a:moveTo>
                  <a:pt x="5" y="11"/>
                </a:moveTo>
                <a:lnTo>
                  <a:pt x="0" y="48"/>
                </a:lnTo>
                <a:lnTo>
                  <a:pt x="7" y="87"/>
                </a:lnTo>
                <a:lnTo>
                  <a:pt x="37" y="167"/>
                </a:lnTo>
                <a:lnTo>
                  <a:pt x="54" y="210"/>
                </a:lnTo>
                <a:lnTo>
                  <a:pt x="244" y="200"/>
                </a:lnTo>
                <a:lnTo>
                  <a:pt x="275" y="210"/>
                </a:lnTo>
                <a:lnTo>
                  <a:pt x="294" y="169"/>
                </a:lnTo>
                <a:lnTo>
                  <a:pt x="287" y="140"/>
                </a:lnTo>
                <a:lnTo>
                  <a:pt x="319" y="134"/>
                </a:lnTo>
                <a:lnTo>
                  <a:pt x="323" y="88"/>
                </a:lnTo>
                <a:lnTo>
                  <a:pt x="304" y="68"/>
                </a:lnTo>
                <a:lnTo>
                  <a:pt x="271" y="48"/>
                </a:lnTo>
                <a:lnTo>
                  <a:pt x="278" y="20"/>
                </a:lnTo>
                <a:lnTo>
                  <a:pt x="264" y="0"/>
                </a:lnTo>
                <a:lnTo>
                  <a:pt x="193" y="3"/>
                </a:lnTo>
                <a:lnTo>
                  <a:pt x="121" y="6"/>
                </a:lnTo>
                <a:lnTo>
                  <a:pt x="5" y="11"/>
                </a:lnTo>
                <a:close/>
              </a:path>
            </a:pathLst>
          </a:custGeom>
          <a:solidFill>
            <a:schemeClr val="bg1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grpSp>
        <p:nvGrpSpPr>
          <p:cNvPr id="172" name="Group 26"/>
          <p:cNvGrpSpPr>
            <a:grpSpLocks/>
          </p:cNvGrpSpPr>
          <p:nvPr/>
        </p:nvGrpSpPr>
        <p:grpSpPr bwMode="auto">
          <a:xfrm>
            <a:off x="5600333" y="1725344"/>
            <a:ext cx="1005113" cy="894457"/>
            <a:chOff x="3195" y="1012"/>
            <a:chExt cx="546" cy="497"/>
          </a:xfrm>
          <a:solidFill>
            <a:srgbClr val="FFFFFF"/>
          </a:solidFill>
        </p:grpSpPr>
        <p:sp>
          <p:nvSpPr>
            <p:cNvPr id="173" name="Freeform 27"/>
            <p:cNvSpPr>
              <a:spLocks/>
            </p:cNvSpPr>
            <p:nvPr/>
          </p:nvSpPr>
          <p:spPr bwMode="auto">
            <a:xfrm>
              <a:off x="3195" y="1012"/>
              <a:ext cx="388" cy="168"/>
            </a:xfrm>
            <a:custGeom>
              <a:avLst/>
              <a:gdLst>
                <a:gd name="T0" fmla="*/ 0 w 299"/>
                <a:gd name="T1" fmla="*/ 4823 h 129"/>
                <a:gd name="T2" fmla="*/ 4352 w 299"/>
                <a:gd name="T3" fmla="*/ 0 h 129"/>
                <a:gd name="T4" fmla="*/ 3514 w 299"/>
                <a:gd name="T5" fmla="*/ 1990 h 129"/>
                <a:gd name="T6" fmla="*/ 4141 w 299"/>
                <a:gd name="T7" fmla="*/ 2592 h 129"/>
                <a:gd name="T8" fmla="*/ 5499 w 299"/>
                <a:gd name="T9" fmla="*/ 1752 h 129"/>
                <a:gd name="T10" fmla="*/ 8488 w 299"/>
                <a:gd name="T11" fmla="*/ 2972 h 129"/>
                <a:gd name="T12" fmla="*/ 9747 w 299"/>
                <a:gd name="T13" fmla="*/ 1990 h 129"/>
                <a:gd name="T14" fmla="*/ 13744 w 299"/>
                <a:gd name="T15" fmla="*/ 1430 h 129"/>
                <a:gd name="T16" fmla="*/ 14547 w 299"/>
                <a:gd name="T17" fmla="*/ 2665 h 129"/>
                <a:gd name="T18" fmla="*/ 16096 w 299"/>
                <a:gd name="T19" fmla="*/ 2425 h 129"/>
                <a:gd name="T20" fmla="*/ 19103 w 299"/>
                <a:gd name="T21" fmla="*/ 3696 h 129"/>
                <a:gd name="T22" fmla="*/ 19309 w 299"/>
                <a:gd name="T23" fmla="*/ 4700 h 129"/>
                <a:gd name="T24" fmla="*/ 16012 w 299"/>
                <a:gd name="T25" fmla="*/ 5442 h 129"/>
                <a:gd name="T26" fmla="*/ 15070 w 299"/>
                <a:gd name="T27" fmla="*/ 4823 h 129"/>
                <a:gd name="T28" fmla="*/ 13404 w 299"/>
                <a:gd name="T29" fmla="*/ 5041 h 129"/>
                <a:gd name="T30" fmla="*/ 11451 w 299"/>
                <a:gd name="T31" fmla="*/ 6281 h 129"/>
                <a:gd name="T32" fmla="*/ 10556 w 299"/>
                <a:gd name="T33" fmla="*/ 6385 h 129"/>
                <a:gd name="T34" fmla="*/ 9814 w 299"/>
                <a:gd name="T35" fmla="*/ 5442 h 129"/>
                <a:gd name="T36" fmla="*/ 8728 w 299"/>
                <a:gd name="T37" fmla="*/ 8782 h 129"/>
                <a:gd name="T38" fmla="*/ 7511 w 299"/>
                <a:gd name="T39" fmla="*/ 8831 h 129"/>
                <a:gd name="T40" fmla="*/ 6974 w 299"/>
                <a:gd name="T41" fmla="*/ 7488 h 129"/>
                <a:gd name="T42" fmla="*/ 4374 w 299"/>
                <a:gd name="T43" fmla="*/ 6954 h 129"/>
                <a:gd name="T44" fmla="*/ 3191 w 299"/>
                <a:gd name="T45" fmla="*/ 5923 h 129"/>
                <a:gd name="T46" fmla="*/ 1015 w 299"/>
                <a:gd name="T47" fmla="*/ 6281 h 129"/>
                <a:gd name="T48" fmla="*/ 0 w 299"/>
                <a:gd name="T49" fmla="*/ 4823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99"/>
                <a:gd name="T76" fmla="*/ 0 h 129"/>
                <a:gd name="T77" fmla="*/ 299 w 299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99" h="129">
                  <a:moveTo>
                    <a:pt x="0" y="71"/>
                  </a:moveTo>
                  <a:lnTo>
                    <a:pt x="67" y="0"/>
                  </a:lnTo>
                  <a:lnTo>
                    <a:pt x="55" y="29"/>
                  </a:lnTo>
                  <a:lnTo>
                    <a:pt x="64" y="38"/>
                  </a:lnTo>
                  <a:lnTo>
                    <a:pt x="85" y="26"/>
                  </a:lnTo>
                  <a:lnTo>
                    <a:pt x="131" y="44"/>
                  </a:lnTo>
                  <a:lnTo>
                    <a:pt x="151" y="29"/>
                  </a:lnTo>
                  <a:lnTo>
                    <a:pt x="213" y="21"/>
                  </a:lnTo>
                  <a:lnTo>
                    <a:pt x="225" y="39"/>
                  </a:lnTo>
                  <a:lnTo>
                    <a:pt x="249" y="35"/>
                  </a:lnTo>
                  <a:lnTo>
                    <a:pt x="296" y="54"/>
                  </a:lnTo>
                  <a:lnTo>
                    <a:pt x="299" y="68"/>
                  </a:lnTo>
                  <a:lnTo>
                    <a:pt x="248" y="80"/>
                  </a:lnTo>
                  <a:lnTo>
                    <a:pt x="233" y="71"/>
                  </a:lnTo>
                  <a:lnTo>
                    <a:pt x="207" y="74"/>
                  </a:lnTo>
                  <a:lnTo>
                    <a:pt x="177" y="92"/>
                  </a:lnTo>
                  <a:lnTo>
                    <a:pt x="163" y="93"/>
                  </a:lnTo>
                  <a:lnTo>
                    <a:pt x="152" y="80"/>
                  </a:lnTo>
                  <a:lnTo>
                    <a:pt x="135" y="128"/>
                  </a:lnTo>
                  <a:lnTo>
                    <a:pt x="116" y="129"/>
                  </a:lnTo>
                  <a:lnTo>
                    <a:pt x="108" y="110"/>
                  </a:lnTo>
                  <a:lnTo>
                    <a:pt x="68" y="101"/>
                  </a:lnTo>
                  <a:lnTo>
                    <a:pt x="49" y="87"/>
                  </a:lnTo>
                  <a:lnTo>
                    <a:pt x="16" y="92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3366FF"/>
            </a:solidFill>
            <a:ln w="12700" cmpd="sng"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174" name="Freeform 28"/>
            <p:cNvSpPr>
              <a:spLocks/>
            </p:cNvSpPr>
            <p:nvPr/>
          </p:nvSpPr>
          <p:spPr bwMode="auto">
            <a:xfrm>
              <a:off x="3464" y="1131"/>
              <a:ext cx="277" cy="378"/>
            </a:xfrm>
            <a:custGeom>
              <a:avLst/>
              <a:gdLst>
                <a:gd name="T0" fmla="*/ 3373 w 214"/>
                <a:gd name="T1" fmla="*/ 846 h 290"/>
                <a:gd name="T2" fmla="*/ 3883 w 214"/>
                <a:gd name="T3" fmla="*/ 2066 h 290"/>
                <a:gd name="T4" fmla="*/ 2918 w 214"/>
                <a:gd name="T5" fmla="*/ 2817 h 290"/>
                <a:gd name="T6" fmla="*/ 2910 w 214"/>
                <a:gd name="T7" fmla="*/ 6014 h 290"/>
                <a:gd name="T8" fmla="*/ 2334 w 214"/>
                <a:gd name="T9" fmla="*/ 3906 h 290"/>
                <a:gd name="T10" fmla="*/ 457 w 214"/>
                <a:gd name="T11" fmla="*/ 5963 h 290"/>
                <a:gd name="T12" fmla="*/ 0 w 214"/>
                <a:gd name="T13" fmla="*/ 11718 h 290"/>
                <a:gd name="T14" fmla="*/ 1262 w 214"/>
                <a:gd name="T15" fmla="*/ 14582 h 290"/>
                <a:gd name="T16" fmla="*/ 1345 w 214"/>
                <a:gd name="T17" fmla="*/ 16006 h 290"/>
                <a:gd name="T18" fmla="*/ 1442 w 214"/>
                <a:gd name="T19" fmla="*/ 17211 h 290"/>
                <a:gd name="T20" fmla="*/ 1345 w 214"/>
                <a:gd name="T21" fmla="*/ 18290 h 290"/>
                <a:gd name="T22" fmla="*/ 1114 w 214"/>
                <a:gd name="T23" fmla="*/ 20149 h 290"/>
                <a:gd name="T24" fmla="*/ 6328 w 214"/>
                <a:gd name="T25" fmla="*/ 19764 h 290"/>
                <a:gd name="T26" fmla="*/ 13230 w 214"/>
                <a:gd name="T27" fmla="*/ 19085 h 290"/>
                <a:gd name="T28" fmla="*/ 12013 w 214"/>
                <a:gd name="T29" fmla="*/ 18712 h 290"/>
                <a:gd name="T30" fmla="*/ 11296 w 214"/>
                <a:gd name="T31" fmla="*/ 17627 h 290"/>
                <a:gd name="T32" fmla="*/ 12368 w 214"/>
                <a:gd name="T33" fmla="*/ 16714 h 290"/>
                <a:gd name="T34" fmla="*/ 12368 w 214"/>
                <a:gd name="T35" fmla="*/ 15611 h 290"/>
                <a:gd name="T36" fmla="*/ 11853 w 214"/>
                <a:gd name="T37" fmla="*/ 14642 h 290"/>
                <a:gd name="T38" fmla="*/ 12368 w 214"/>
                <a:gd name="T39" fmla="*/ 13982 h 290"/>
                <a:gd name="T40" fmla="*/ 13310 w 214"/>
                <a:gd name="T41" fmla="*/ 14032 h 290"/>
                <a:gd name="T42" fmla="*/ 13095 w 214"/>
                <a:gd name="T43" fmla="*/ 11233 h 290"/>
                <a:gd name="T44" fmla="*/ 12846 w 214"/>
                <a:gd name="T45" fmla="*/ 9599 h 290"/>
                <a:gd name="T46" fmla="*/ 12255 w 214"/>
                <a:gd name="T47" fmla="*/ 8539 h 290"/>
                <a:gd name="T48" fmla="*/ 11741 w 214"/>
                <a:gd name="T49" fmla="*/ 7934 h 290"/>
                <a:gd name="T50" fmla="*/ 10900 w 214"/>
                <a:gd name="T51" fmla="*/ 7711 h 290"/>
                <a:gd name="T52" fmla="*/ 10086 w 214"/>
                <a:gd name="T53" fmla="*/ 7711 h 290"/>
                <a:gd name="T54" fmla="*/ 9230 w 214"/>
                <a:gd name="T55" fmla="*/ 8990 h 290"/>
                <a:gd name="T56" fmla="*/ 8649 w 214"/>
                <a:gd name="T57" fmla="*/ 9421 h 290"/>
                <a:gd name="T58" fmla="*/ 8258 w 214"/>
                <a:gd name="T59" fmla="*/ 9599 h 290"/>
                <a:gd name="T60" fmla="*/ 7816 w 214"/>
                <a:gd name="T61" fmla="*/ 9339 h 290"/>
                <a:gd name="T62" fmla="*/ 7685 w 214"/>
                <a:gd name="T63" fmla="*/ 8758 h 290"/>
                <a:gd name="T64" fmla="*/ 7816 w 214"/>
                <a:gd name="T65" fmla="*/ 8307 h 290"/>
                <a:gd name="T66" fmla="*/ 8191 w 214"/>
                <a:gd name="T67" fmla="*/ 7934 h 290"/>
                <a:gd name="T68" fmla="*/ 8582 w 214"/>
                <a:gd name="T69" fmla="*/ 7711 h 290"/>
                <a:gd name="T70" fmla="*/ 8935 w 214"/>
                <a:gd name="T71" fmla="*/ 7585 h 290"/>
                <a:gd name="T72" fmla="*/ 8935 w 214"/>
                <a:gd name="T73" fmla="*/ 6847 h 290"/>
                <a:gd name="T74" fmla="*/ 9924 w 214"/>
                <a:gd name="T75" fmla="*/ 6014 h 290"/>
                <a:gd name="T76" fmla="*/ 8935 w 214"/>
                <a:gd name="T77" fmla="*/ 3397 h 290"/>
                <a:gd name="T78" fmla="*/ 8935 w 214"/>
                <a:gd name="T79" fmla="*/ 2144 h 290"/>
                <a:gd name="T80" fmla="*/ 7210 w 214"/>
                <a:gd name="T81" fmla="*/ 1645 h 290"/>
                <a:gd name="T82" fmla="*/ 4876 w 214"/>
                <a:gd name="T83" fmla="*/ 0 h 290"/>
                <a:gd name="T84" fmla="*/ 3373 w 214"/>
                <a:gd name="T85" fmla="*/ 846 h 2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14"/>
                <a:gd name="T130" fmla="*/ 0 h 290"/>
                <a:gd name="T131" fmla="*/ 214 w 214"/>
                <a:gd name="T132" fmla="*/ 290 h 2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14" h="290">
                  <a:moveTo>
                    <a:pt x="54" y="12"/>
                  </a:moveTo>
                  <a:lnTo>
                    <a:pt x="62" y="30"/>
                  </a:lnTo>
                  <a:lnTo>
                    <a:pt x="47" y="41"/>
                  </a:lnTo>
                  <a:lnTo>
                    <a:pt x="46" y="87"/>
                  </a:lnTo>
                  <a:lnTo>
                    <a:pt x="38" y="57"/>
                  </a:lnTo>
                  <a:lnTo>
                    <a:pt x="7" y="86"/>
                  </a:lnTo>
                  <a:lnTo>
                    <a:pt x="0" y="169"/>
                  </a:lnTo>
                  <a:lnTo>
                    <a:pt x="20" y="210"/>
                  </a:lnTo>
                  <a:lnTo>
                    <a:pt x="22" y="231"/>
                  </a:lnTo>
                  <a:lnTo>
                    <a:pt x="23" y="248"/>
                  </a:lnTo>
                  <a:lnTo>
                    <a:pt x="22" y="263"/>
                  </a:lnTo>
                  <a:lnTo>
                    <a:pt x="18" y="290"/>
                  </a:lnTo>
                  <a:lnTo>
                    <a:pt x="102" y="285"/>
                  </a:lnTo>
                  <a:lnTo>
                    <a:pt x="213" y="275"/>
                  </a:lnTo>
                  <a:lnTo>
                    <a:pt x="193" y="269"/>
                  </a:lnTo>
                  <a:lnTo>
                    <a:pt x="182" y="254"/>
                  </a:lnTo>
                  <a:lnTo>
                    <a:pt x="199" y="241"/>
                  </a:lnTo>
                  <a:lnTo>
                    <a:pt x="199" y="225"/>
                  </a:lnTo>
                  <a:lnTo>
                    <a:pt x="191" y="211"/>
                  </a:lnTo>
                  <a:lnTo>
                    <a:pt x="199" y="201"/>
                  </a:lnTo>
                  <a:lnTo>
                    <a:pt x="214" y="202"/>
                  </a:lnTo>
                  <a:lnTo>
                    <a:pt x="211" y="162"/>
                  </a:lnTo>
                  <a:lnTo>
                    <a:pt x="207" y="138"/>
                  </a:lnTo>
                  <a:lnTo>
                    <a:pt x="198" y="123"/>
                  </a:lnTo>
                  <a:lnTo>
                    <a:pt x="189" y="114"/>
                  </a:lnTo>
                  <a:lnTo>
                    <a:pt x="175" y="111"/>
                  </a:lnTo>
                  <a:lnTo>
                    <a:pt x="162" y="111"/>
                  </a:lnTo>
                  <a:lnTo>
                    <a:pt x="148" y="130"/>
                  </a:lnTo>
                  <a:lnTo>
                    <a:pt x="139" y="136"/>
                  </a:lnTo>
                  <a:lnTo>
                    <a:pt x="133" y="138"/>
                  </a:lnTo>
                  <a:lnTo>
                    <a:pt x="126" y="135"/>
                  </a:lnTo>
                  <a:lnTo>
                    <a:pt x="124" y="126"/>
                  </a:lnTo>
                  <a:lnTo>
                    <a:pt x="126" y="120"/>
                  </a:lnTo>
                  <a:lnTo>
                    <a:pt x="132" y="114"/>
                  </a:lnTo>
                  <a:lnTo>
                    <a:pt x="138" y="111"/>
                  </a:lnTo>
                  <a:lnTo>
                    <a:pt x="144" y="110"/>
                  </a:lnTo>
                  <a:lnTo>
                    <a:pt x="144" y="99"/>
                  </a:lnTo>
                  <a:lnTo>
                    <a:pt x="160" y="87"/>
                  </a:lnTo>
                  <a:lnTo>
                    <a:pt x="144" y="49"/>
                  </a:lnTo>
                  <a:lnTo>
                    <a:pt x="144" y="31"/>
                  </a:lnTo>
                  <a:lnTo>
                    <a:pt x="117" y="24"/>
                  </a:lnTo>
                  <a:lnTo>
                    <a:pt x="78" y="0"/>
                  </a:lnTo>
                  <a:lnTo>
                    <a:pt x="54" y="12"/>
                  </a:lnTo>
                  <a:close/>
                </a:path>
              </a:pathLst>
            </a:custGeom>
            <a:solidFill>
              <a:srgbClr val="3366FF"/>
            </a:solidFill>
            <a:ln w="12700" cmpd="sng"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75" name="Freeform 174"/>
          <p:cNvSpPr>
            <a:spLocks/>
          </p:cNvSpPr>
          <p:nvPr/>
        </p:nvSpPr>
        <p:spPr bwMode="auto">
          <a:xfrm>
            <a:off x="5538152" y="2542289"/>
            <a:ext cx="552097" cy="899319"/>
          </a:xfrm>
          <a:custGeom>
            <a:avLst/>
            <a:gdLst>
              <a:gd name="T0" fmla="*/ 2147483647 w 232"/>
              <a:gd name="T1" fmla="*/ 2147483647 h 383"/>
              <a:gd name="T2" fmla="*/ 2147483647 w 232"/>
              <a:gd name="T3" fmla="*/ 0 h 383"/>
              <a:gd name="T4" fmla="*/ 2147483647 w 232"/>
              <a:gd name="T5" fmla="*/ 2147483647 h 383"/>
              <a:gd name="T6" fmla="*/ 2147483647 w 232"/>
              <a:gd name="T7" fmla="*/ 2147483647 h 383"/>
              <a:gd name="T8" fmla="*/ 2147483647 w 232"/>
              <a:gd name="T9" fmla="*/ 2147483647 h 383"/>
              <a:gd name="T10" fmla="*/ 2147483647 w 232"/>
              <a:gd name="T11" fmla="*/ 2147483647 h 383"/>
              <a:gd name="T12" fmla="*/ 2147483647 w 232"/>
              <a:gd name="T13" fmla="*/ 2147483647 h 383"/>
              <a:gd name="T14" fmla="*/ 2147483647 w 232"/>
              <a:gd name="T15" fmla="*/ 2147483647 h 383"/>
              <a:gd name="T16" fmla="*/ 2147483647 w 232"/>
              <a:gd name="T17" fmla="*/ 2147483647 h 383"/>
              <a:gd name="T18" fmla="*/ 2147483647 w 232"/>
              <a:gd name="T19" fmla="*/ 2147483647 h 383"/>
              <a:gd name="T20" fmla="*/ 2147483647 w 232"/>
              <a:gd name="T21" fmla="*/ 2147483647 h 383"/>
              <a:gd name="T22" fmla="*/ 2147483647 w 232"/>
              <a:gd name="T23" fmla="*/ 2147483647 h 383"/>
              <a:gd name="T24" fmla="*/ 2147483647 w 232"/>
              <a:gd name="T25" fmla="*/ 2147483647 h 383"/>
              <a:gd name="T26" fmla="*/ 2147483647 w 232"/>
              <a:gd name="T27" fmla="*/ 2147483647 h 383"/>
              <a:gd name="T28" fmla="*/ 2147483647 w 232"/>
              <a:gd name="T29" fmla="*/ 2147483647 h 383"/>
              <a:gd name="T30" fmla="*/ 2147483647 w 232"/>
              <a:gd name="T31" fmla="*/ 2147483647 h 383"/>
              <a:gd name="T32" fmla="*/ 2147483647 w 232"/>
              <a:gd name="T33" fmla="*/ 2147483647 h 383"/>
              <a:gd name="T34" fmla="*/ 0 w 232"/>
              <a:gd name="T35" fmla="*/ 2147483647 h 383"/>
              <a:gd name="T36" fmla="*/ 2147483647 w 232"/>
              <a:gd name="T37" fmla="*/ 2147483647 h 383"/>
              <a:gd name="T38" fmla="*/ 2147483647 w 232"/>
              <a:gd name="T39" fmla="*/ 2147483647 h 383"/>
              <a:gd name="T40" fmla="*/ 2147483647 w 232"/>
              <a:gd name="T41" fmla="*/ 2147483647 h 383"/>
              <a:gd name="T42" fmla="*/ 2147483647 w 232"/>
              <a:gd name="T43" fmla="*/ 2147483647 h 383"/>
              <a:gd name="T44" fmla="*/ 2147483647 w 232"/>
              <a:gd name="T45" fmla="*/ 2147483647 h 38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32"/>
              <a:gd name="T70" fmla="*/ 0 h 383"/>
              <a:gd name="T71" fmla="*/ 232 w 232"/>
              <a:gd name="T72" fmla="*/ 383 h 38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32" h="383">
                <a:moveTo>
                  <a:pt x="43" y="22"/>
                </a:moveTo>
                <a:lnTo>
                  <a:pt x="176" y="0"/>
                </a:lnTo>
                <a:lnTo>
                  <a:pt x="197" y="47"/>
                </a:lnTo>
                <a:lnTo>
                  <a:pt x="224" y="243"/>
                </a:lnTo>
                <a:lnTo>
                  <a:pt x="232" y="269"/>
                </a:lnTo>
                <a:lnTo>
                  <a:pt x="211" y="321"/>
                </a:lnTo>
                <a:lnTo>
                  <a:pt x="211" y="357"/>
                </a:lnTo>
                <a:lnTo>
                  <a:pt x="187" y="353"/>
                </a:lnTo>
                <a:lnTo>
                  <a:pt x="188" y="383"/>
                </a:lnTo>
                <a:lnTo>
                  <a:pt x="163" y="371"/>
                </a:lnTo>
                <a:lnTo>
                  <a:pt x="150" y="375"/>
                </a:lnTo>
                <a:lnTo>
                  <a:pt x="131" y="372"/>
                </a:lnTo>
                <a:lnTo>
                  <a:pt x="117" y="326"/>
                </a:lnTo>
                <a:lnTo>
                  <a:pt x="90" y="312"/>
                </a:lnTo>
                <a:lnTo>
                  <a:pt x="90" y="263"/>
                </a:lnTo>
                <a:lnTo>
                  <a:pt x="63" y="269"/>
                </a:lnTo>
                <a:lnTo>
                  <a:pt x="48" y="233"/>
                </a:lnTo>
                <a:lnTo>
                  <a:pt x="0" y="191"/>
                </a:lnTo>
                <a:lnTo>
                  <a:pt x="35" y="125"/>
                </a:lnTo>
                <a:lnTo>
                  <a:pt x="25" y="94"/>
                </a:lnTo>
                <a:lnTo>
                  <a:pt x="60" y="88"/>
                </a:lnTo>
                <a:lnTo>
                  <a:pt x="63" y="45"/>
                </a:lnTo>
                <a:lnTo>
                  <a:pt x="43" y="22"/>
                </a:lnTo>
                <a:close/>
              </a:path>
            </a:pathLst>
          </a:custGeom>
          <a:solidFill>
            <a:schemeClr val="bg1"/>
          </a:solidFill>
          <a:ln w="12700" cmpd="sng"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76" name="Freeform 175"/>
          <p:cNvSpPr>
            <a:spLocks/>
          </p:cNvSpPr>
          <p:nvPr/>
        </p:nvSpPr>
        <p:spPr bwMode="auto">
          <a:xfrm>
            <a:off x="5043063" y="2904636"/>
            <a:ext cx="877655" cy="714507"/>
          </a:xfrm>
          <a:custGeom>
            <a:avLst/>
            <a:gdLst>
              <a:gd name="T0" fmla="*/ 0 w 368"/>
              <a:gd name="T1" fmla="*/ 2147483647 h 303"/>
              <a:gd name="T2" fmla="*/ 2147483647 w 368"/>
              <a:gd name="T3" fmla="*/ 0 h 303"/>
              <a:gd name="T4" fmla="*/ 2147483647 w 368"/>
              <a:gd name="T5" fmla="*/ 0 h 303"/>
              <a:gd name="T6" fmla="*/ 2147483647 w 368"/>
              <a:gd name="T7" fmla="*/ 2147483647 h 303"/>
              <a:gd name="T8" fmla="*/ 2147483647 w 368"/>
              <a:gd name="T9" fmla="*/ 2147483647 h 303"/>
              <a:gd name="T10" fmla="*/ 2147483647 w 368"/>
              <a:gd name="T11" fmla="*/ 2147483647 h 303"/>
              <a:gd name="T12" fmla="*/ 2147483647 w 368"/>
              <a:gd name="T13" fmla="*/ 2147483647 h 303"/>
              <a:gd name="T14" fmla="*/ 2147483647 w 368"/>
              <a:gd name="T15" fmla="*/ 2147483647 h 303"/>
              <a:gd name="T16" fmla="*/ 2147483647 w 368"/>
              <a:gd name="T17" fmla="*/ 2147483647 h 303"/>
              <a:gd name="T18" fmla="*/ 2147483647 w 368"/>
              <a:gd name="T19" fmla="*/ 2147483647 h 303"/>
              <a:gd name="T20" fmla="*/ 2147483647 w 368"/>
              <a:gd name="T21" fmla="*/ 2147483647 h 303"/>
              <a:gd name="T22" fmla="*/ 2147483647 w 368"/>
              <a:gd name="T23" fmla="*/ 2147483647 h 303"/>
              <a:gd name="T24" fmla="*/ 2147483647 w 368"/>
              <a:gd name="T25" fmla="*/ 2147483647 h 303"/>
              <a:gd name="T26" fmla="*/ 2147483647 w 368"/>
              <a:gd name="T27" fmla="*/ 2147483647 h 303"/>
              <a:gd name="T28" fmla="*/ 2147483647 w 368"/>
              <a:gd name="T29" fmla="*/ 2147483647 h 303"/>
              <a:gd name="T30" fmla="*/ 2147483647 w 368"/>
              <a:gd name="T31" fmla="*/ 2147483647 h 303"/>
              <a:gd name="T32" fmla="*/ 2147483647 w 368"/>
              <a:gd name="T33" fmla="*/ 2147483647 h 303"/>
              <a:gd name="T34" fmla="*/ 2147483647 w 368"/>
              <a:gd name="T35" fmla="*/ 2147483647 h 303"/>
              <a:gd name="T36" fmla="*/ 2147483647 w 368"/>
              <a:gd name="T37" fmla="*/ 2147483647 h 303"/>
              <a:gd name="T38" fmla="*/ 2147483647 w 368"/>
              <a:gd name="T39" fmla="*/ 2147483647 h 303"/>
              <a:gd name="T40" fmla="*/ 2147483647 w 368"/>
              <a:gd name="T41" fmla="*/ 2147483647 h 303"/>
              <a:gd name="T42" fmla="*/ 2147483647 w 368"/>
              <a:gd name="T43" fmla="*/ 2147483647 h 303"/>
              <a:gd name="T44" fmla="*/ 2147483647 w 368"/>
              <a:gd name="T45" fmla="*/ 2147483647 h 303"/>
              <a:gd name="T46" fmla="*/ 2147483647 w 368"/>
              <a:gd name="T47" fmla="*/ 2147483647 h 303"/>
              <a:gd name="T48" fmla="*/ 2147483647 w 368"/>
              <a:gd name="T49" fmla="*/ 2147483647 h 303"/>
              <a:gd name="T50" fmla="*/ 0 w 368"/>
              <a:gd name="T51" fmla="*/ 2147483647 h 30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8"/>
              <a:gd name="T79" fmla="*/ 0 h 303"/>
              <a:gd name="T80" fmla="*/ 368 w 368"/>
              <a:gd name="T81" fmla="*/ 303 h 30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8" h="303">
                <a:moveTo>
                  <a:pt x="0" y="10"/>
                </a:moveTo>
                <a:lnTo>
                  <a:pt x="161" y="0"/>
                </a:lnTo>
                <a:lnTo>
                  <a:pt x="195" y="0"/>
                </a:lnTo>
                <a:lnTo>
                  <a:pt x="221" y="9"/>
                </a:lnTo>
                <a:lnTo>
                  <a:pt x="207" y="35"/>
                </a:lnTo>
                <a:lnTo>
                  <a:pt x="254" y="78"/>
                </a:lnTo>
                <a:lnTo>
                  <a:pt x="269" y="114"/>
                </a:lnTo>
                <a:lnTo>
                  <a:pt x="297" y="105"/>
                </a:lnTo>
                <a:lnTo>
                  <a:pt x="296" y="156"/>
                </a:lnTo>
                <a:lnTo>
                  <a:pt x="324" y="171"/>
                </a:lnTo>
                <a:lnTo>
                  <a:pt x="337" y="216"/>
                </a:lnTo>
                <a:lnTo>
                  <a:pt x="357" y="220"/>
                </a:lnTo>
                <a:lnTo>
                  <a:pt x="368" y="239"/>
                </a:lnTo>
                <a:lnTo>
                  <a:pt x="343" y="265"/>
                </a:lnTo>
                <a:lnTo>
                  <a:pt x="335" y="295"/>
                </a:lnTo>
                <a:lnTo>
                  <a:pt x="300" y="303"/>
                </a:lnTo>
                <a:lnTo>
                  <a:pt x="309" y="270"/>
                </a:lnTo>
                <a:lnTo>
                  <a:pt x="171" y="282"/>
                </a:lnTo>
                <a:lnTo>
                  <a:pt x="72" y="294"/>
                </a:lnTo>
                <a:lnTo>
                  <a:pt x="66" y="262"/>
                </a:lnTo>
                <a:lnTo>
                  <a:pt x="59" y="165"/>
                </a:lnTo>
                <a:lnTo>
                  <a:pt x="58" y="112"/>
                </a:lnTo>
                <a:lnTo>
                  <a:pt x="25" y="88"/>
                </a:lnTo>
                <a:lnTo>
                  <a:pt x="37" y="66"/>
                </a:lnTo>
                <a:lnTo>
                  <a:pt x="21" y="54"/>
                </a:lnTo>
                <a:lnTo>
                  <a:pt x="0" y="10"/>
                </a:lnTo>
                <a:close/>
              </a:path>
            </a:pathLst>
          </a:custGeom>
          <a:solidFill>
            <a:schemeClr val="bg1"/>
          </a:solidFill>
          <a:ln w="12700" cmpd="sng"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77" name="Freeform 31"/>
          <p:cNvSpPr>
            <a:spLocks/>
          </p:cNvSpPr>
          <p:nvPr/>
        </p:nvSpPr>
        <p:spPr bwMode="auto">
          <a:xfrm>
            <a:off x="6007735" y="2604863"/>
            <a:ext cx="429076" cy="695590"/>
          </a:xfrm>
          <a:custGeom>
            <a:avLst/>
            <a:gdLst>
              <a:gd name="T0" fmla="*/ 0 w 180"/>
              <a:gd name="T1" fmla="*/ 2147483647 h 296"/>
              <a:gd name="T2" fmla="*/ 2147483647 w 180"/>
              <a:gd name="T3" fmla="*/ 2147483647 h 296"/>
              <a:gd name="T4" fmla="*/ 2147483647 w 180"/>
              <a:gd name="T5" fmla="*/ 2147483647 h 296"/>
              <a:gd name="T6" fmla="*/ 2147483647 w 180"/>
              <a:gd name="T7" fmla="*/ 2147483647 h 296"/>
              <a:gd name="T8" fmla="*/ 2147483647 w 180"/>
              <a:gd name="T9" fmla="*/ 2147483647 h 296"/>
              <a:gd name="T10" fmla="*/ 2147483647 w 180"/>
              <a:gd name="T11" fmla="*/ 0 h 296"/>
              <a:gd name="T12" fmla="*/ 2147483647 w 180"/>
              <a:gd name="T13" fmla="*/ 2147483647 h 296"/>
              <a:gd name="T14" fmla="*/ 2147483647 w 180"/>
              <a:gd name="T15" fmla="*/ 2147483647 h 296"/>
              <a:gd name="T16" fmla="*/ 2147483647 w 180"/>
              <a:gd name="T17" fmla="*/ 2147483647 h 296"/>
              <a:gd name="T18" fmla="*/ 2147483647 w 180"/>
              <a:gd name="T19" fmla="*/ 2147483647 h 296"/>
              <a:gd name="T20" fmla="*/ 2147483647 w 180"/>
              <a:gd name="T21" fmla="*/ 2147483647 h 296"/>
              <a:gd name="T22" fmla="*/ 2147483647 w 180"/>
              <a:gd name="T23" fmla="*/ 2147483647 h 296"/>
              <a:gd name="T24" fmla="*/ 2147483647 w 180"/>
              <a:gd name="T25" fmla="*/ 2147483647 h 296"/>
              <a:gd name="T26" fmla="*/ 2147483647 w 180"/>
              <a:gd name="T27" fmla="*/ 2147483647 h 296"/>
              <a:gd name="T28" fmla="*/ 2147483647 w 180"/>
              <a:gd name="T29" fmla="*/ 2147483647 h 296"/>
              <a:gd name="T30" fmla="*/ 0 w 180"/>
              <a:gd name="T31" fmla="*/ 2147483647 h 29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0"/>
              <a:gd name="T49" fmla="*/ 0 h 296"/>
              <a:gd name="T50" fmla="*/ 180 w 180"/>
              <a:gd name="T51" fmla="*/ 296 h 29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0" h="296">
                <a:moveTo>
                  <a:pt x="0" y="21"/>
                </a:moveTo>
                <a:lnTo>
                  <a:pt x="21" y="32"/>
                </a:lnTo>
                <a:lnTo>
                  <a:pt x="41" y="30"/>
                </a:lnTo>
                <a:lnTo>
                  <a:pt x="48" y="24"/>
                </a:lnTo>
                <a:lnTo>
                  <a:pt x="53" y="6"/>
                </a:lnTo>
                <a:lnTo>
                  <a:pt x="140" y="0"/>
                </a:lnTo>
                <a:lnTo>
                  <a:pt x="180" y="209"/>
                </a:lnTo>
                <a:lnTo>
                  <a:pt x="177" y="207"/>
                </a:lnTo>
                <a:lnTo>
                  <a:pt x="147" y="219"/>
                </a:lnTo>
                <a:lnTo>
                  <a:pt x="126" y="275"/>
                </a:lnTo>
                <a:lnTo>
                  <a:pt x="95" y="267"/>
                </a:lnTo>
                <a:lnTo>
                  <a:pt x="59" y="288"/>
                </a:lnTo>
                <a:lnTo>
                  <a:pt x="12" y="296"/>
                </a:lnTo>
                <a:lnTo>
                  <a:pt x="33" y="241"/>
                </a:lnTo>
                <a:lnTo>
                  <a:pt x="24" y="210"/>
                </a:lnTo>
                <a:lnTo>
                  <a:pt x="0" y="21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78" name="Freeform 177"/>
          <p:cNvSpPr>
            <a:spLocks/>
          </p:cNvSpPr>
          <p:nvPr/>
        </p:nvSpPr>
        <p:spPr bwMode="auto">
          <a:xfrm>
            <a:off x="6343794" y="2463708"/>
            <a:ext cx="549097" cy="628650"/>
          </a:xfrm>
          <a:custGeom>
            <a:avLst/>
            <a:gdLst>
              <a:gd name="T0" fmla="*/ 0 w 231"/>
              <a:gd name="T1" fmla="*/ 2147483647 h 267"/>
              <a:gd name="T2" fmla="*/ 2147483647 w 231"/>
              <a:gd name="T3" fmla="*/ 2147483647 h 267"/>
              <a:gd name="T4" fmla="*/ 2147483647 w 231"/>
              <a:gd name="T5" fmla="*/ 2147483647 h 267"/>
              <a:gd name="T6" fmla="*/ 2147483647 w 231"/>
              <a:gd name="T7" fmla="*/ 2147483647 h 267"/>
              <a:gd name="T8" fmla="*/ 2147483647 w 231"/>
              <a:gd name="T9" fmla="*/ 2147483647 h 267"/>
              <a:gd name="T10" fmla="*/ 2147483647 w 231"/>
              <a:gd name="T11" fmla="*/ 0 h 267"/>
              <a:gd name="T12" fmla="*/ 2147483647 w 231"/>
              <a:gd name="T13" fmla="*/ 2147483647 h 267"/>
              <a:gd name="T14" fmla="*/ 2147483647 w 231"/>
              <a:gd name="T15" fmla="*/ 2147483647 h 267"/>
              <a:gd name="T16" fmla="*/ 2147483647 w 231"/>
              <a:gd name="T17" fmla="*/ 2147483647 h 267"/>
              <a:gd name="T18" fmla="*/ 2147483647 w 231"/>
              <a:gd name="T19" fmla="*/ 2147483647 h 267"/>
              <a:gd name="T20" fmla="*/ 2147483647 w 231"/>
              <a:gd name="T21" fmla="*/ 2147483647 h 267"/>
              <a:gd name="T22" fmla="*/ 2147483647 w 231"/>
              <a:gd name="T23" fmla="*/ 2147483647 h 267"/>
              <a:gd name="T24" fmla="*/ 2147483647 w 231"/>
              <a:gd name="T25" fmla="*/ 2147483647 h 267"/>
              <a:gd name="T26" fmla="*/ 2147483647 w 231"/>
              <a:gd name="T27" fmla="*/ 2147483647 h 267"/>
              <a:gd name="T28" fmla="*/ 2147483647 w 231"/>
              <a:gd name="T29" fmla="*/ 2147483647 h 267"/>
              <a:gd name="T30" fmla="*/ 2147483647 w 231"/>
              <a:gd name="T31" fmla="*/ 2147483647 h 267"/>
              <a:gd name="T32" fmla="*/ 2147483647 w 231"/>
              <a:gd name="T33" fmla="*/ 2147483647 h 267"/>
              <a:gd name="T34" fmla="*/ 2147483647 w 231"/>
              <a:gd name="T35" fmla="*/ 2147483647 h 267"/>
              <a:gd name="T36" fmla="*/ 0 w 231"/>
              <a:gd name="T37" fmla="*/ 2147483647 h 26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1"/>
              <a:gd name="T58" fmla="*/ 0 h 267"/>
              <a:gd name="T59" fmla="*/ 231 w 231"/>
              <a:gd name="T60" fmla="*/ 267 h 26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1" h="267">
                <a:moveTo>
                  <a:pt x="0" y="60"/>
                </a:moveTo>
                <a:lnTo>
                  <a:pt x="104" y="50"/>
                </a:lnTo>
                <a:lnTo>
                  <a:pt x="126" y="54"/>
                </a:lnTo>
                <a:lnTo>
                  <a:pt x="175" y="31"/>
                </a:lnTo>
                <a:lnTo>
                  <a:pt x="186" y="10"/>
                </a:lnTo>
                <a:lnTo>
                  <a:pt x="215" y="0"/>
                </a:lnTo>
                <a:lnTo>
                  <a:pt x="231" y="101"/>
                </a:lnTo>
                <a:lnTo>
                  <a:pt x="219" y="112"/>
                </a:lnTo>
                <a:lnTo>
                  <a:pt x="222" y="182"/>
                </a:lnTo>
                <a:lnTo>
                  <a:pt x="199" y="188"/>
                </a:lnTo>
                <a:lnTo>
                  <a:pt x="186" y="227"/>
                </a:lnTo>
                <a:lnTo>
                  <a:pt x="168" y="222"/>
                </a:lnTo>
                <a:lnTo>
                  <a:pt x="162" y="267"/>
                </a:lnTo>
                <a:lnTo>
                  <a:pt x="136" y="248"/>
                </a:lnTo>
                <a:lnTo>
                  <a:pt x="85" y="260"/>
                </a:lnTo>
                <a:lnTo>
                  <a:pt x="63" y="243"/>
                </a:lnTo>
                <a:lnTo>
                  <a:pt x="34" y="242"/>
                </a:lnTo>
                <a:lnTo>
                  <a:pt x="19" y="167"/>
                </a:lnTo>
                <a:lnTo>
                  <a:pt x="0" y="6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79" name="Freeform 33"/>
          <p:cNvSpPr>
            <a:spLocks/>
          </p:cNvSpPr>
          <p:nvPr/>
        </p:nvSpPr>
        <p:spPr bwMode="auto">
          <a:xfrm>
            <a:off x="5848707" y="3029784"/>
            <a:ext cx="973671" cy="532606"/>
          </a:xfrm>
          <a:custGeom>
            <a:avLst/>
            <a:gdLst>
              <a:gd name="T0" fmla="*/ 0 w 407"/>
              <a:gd name="T1" fmla="*/ 2147483647 h 226"/>
              <a:gd name="T2" fmla="*/ 2147483647 w 407"/>
              <a:gd name="T3" fmla="*/ 2147483647 h 226"/>
              <a:gd name="T4" fmla="*/ 2147483647 w 407"/>
              <a:gd name="T5" fmla="*/ 2147483647 h 226"/>
              <a:gd name="T6" fmla="*/ 2147483647 w 407"/>
              <a:gd name="T7" fmla="*/ 2147483647 h 226"/>
              <a:gd name="T8" fmla="*/ 2147483647 w 407"/>
              <a:gd name="T9" fmla="*/ 2147483647 h 226"/>
              <a:gd name="T10" fmla="*/ 2147483647 w 407"/>
              <a:gd name="T11" fmla="*/ 2147483647 h 226"/>
              <a:gd name="T12" fmla="*/ 2147483647 w 407"/>
              <a:gd name="T13" fmla="*/ 2147483647 h 226"/>
              <a:gd name="T14" fmla="*/ 2147483647 w 407"/>
              <a:gd name="T15" fmla="*/ 2147483647 h 226"/>
              <a:gd name="T16" fmla="*/ 2147483647 w 407"/>
              <a:gd name="T17" fmla="*/ 2147483647 h 226"/>
              <a:gd name="T18" fmla="*/ 2147483647 w 407"/>
              <a:gd name="T19" fmla="*/ 2147483647 h 226"/>
              <a:gd name="T20" fmla="*/ 2147483647 w 407"/>
              <a:gd name="T21" fmla="*/ 2147483647 h 226"/>
              <a:gd name="T22" fmla="*/ 2147483647 w 407"/>
              <a:gd name="T23" fmla="*/ 2147483647 h 226"/>
              <a:gd name="T24" fmla="*/ 2147483647 w 407"/>
              <a:gd name="T25" fmla="*/ 2147483647 h 226"/>
              <a:gd name="T26" fmla="*/ 2147483647 w 407"/>
              <a:gd name="T27" fmla="*/ 2147483647 h 226"/>
              <a:gd name="T28" fmla="*/ 2147483647 w 407"/>
              <a:gd name="T29" fmla="*/ 0 h 226"/>
              <a:gd name="T30" fmla="*/ 2147483647 w 407"/>
              <a:gd name="T31" fmla="*/ 2147483647 h 226"/>
              <a:gd name="T32" fmla="*/ 2147483647 w 407"/>
              <a:gd name="T33" fmla="*/ 2147483647 h 226"/>
              <a:gd name="T34" fmla="*/ 2147483647 w 407"/>
              <a:gd name="T35" fmla="*/ 2147483647 h 226"/>
              <a:gd name="T36" fmla="*/ 2147483647 w 407"/>
              <a:gd name="T37" fmla="*/ 2147483647 h 226"/>
              <a:gd name="T38" fmla="*/ 2147483647 w 407"/>
              <a:gd name="T39" fmla="*/ 2147483647 h 226"/>
              <a:gd name="T40" fmla="*/ 2147483647 w 407"/>
              <a:gd name="T41" fmla="*/ 2147483647 h 226"/>
              <a:gd name="T42" fmla="*/ 2147483647 w 407"/>
              <a:gd name="T43" fmla="*/ 2147483647 h 226"/>
              <a:gd name="T44" fmla="*/ 2147483647 w 407"/>
              <a:gd name="T45" fmla="*/ 2147483647 h 226"/>
              <a:gd name="T46" fmla="*/ 2147483647 w 407"/>
              <a:gd name="T47" fmla="*/ 2147483647 h 226"/>
              <a:gd name="T48" fmla="*/ 2147483647 w 407"/>
              <a:gd name="T49" fmla="*/ 2147483647 h 226"/>
              <a:gd name="T50" fmla="*/ 2147483647 w 407"/>
              <a:gd name="T51" fmla="*/ 2147483647 h 226"/>
              <a:gd name="T52" fmla="*/ 2147483647 w 407"/>
              <a:gd name="T53" fmla="*/ 2147483647 h 226"/>
              <a:gd name="T54" fmla="*/ 2147483647 w 407"/>
              <a:gd name="T55" fmla="*/ 2147483647 h 226"/>
              <a:gd name="T56" fmla="*/ 0 w 407"/>
              <a:gd name="T57" fmla="*/ 2147483647 h 22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407"/>
              <a:gd name="T88" fmla="*/ 0 h 226"/>
              <a:gd name="T89" fmla="*/ 407 w 407"/>
              <a:gd name="T90" fmla="*/ 226 h 22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407" h="226">
                <a:moveTo>
                  <a:pt x="0" y="226"/>
                </a:moveTo>
                <a:lnTo>
                  <a:pt x="99" y="212"/>
                </a:lnTo>
                <a:lnTo>
                  <a:pt x="99" y="202"/>
                </a:lnTo>
                <a:lnTo>
                  <a:pt x="338" y="169"/>
                </a:lnTo>
                <a:lnTo>
                  <a:pt x="342" y="152"/>
                </a:lnTo>
                <a:lnTo>
                  <a:pt x="377" y="139"/>
                </a:lnTo>
                <a:lnTo>
                  <a:pt x="381" y="121"/>
                </a:lnTo>
                <a:lnTo>
                  <a:pt x="396" y="115"/>
                </a:lnTo>
                <a:lnTo>
                  <a:pt x="407" y="88"/>
                </a:lnTo>
                <a:lnTo>
                  <a:pt x="374" y="61"/>
                </a:lnTo>
                <a:lnTo>
                  <a:pt x="368" y="25"/>
                </a:lnTo>
                <a:lnTo>
                  <a:pt x="342" y="7"/>
                </a:lnTo>
                <a:lnTo>
                  <a:pt x="289" y="17"/>
                </a:lnTo>
                <a:lnTo>
                  <a:pt x="264" y="1"/>
                </a:lnTo>
                <a:lnTo>
                  <a:pt x="240" y="0"/>
                </a:lnTo>
                <a:lnTo>
                  <a:pt x="245" y="25"/>
                </a:lnTo>
                <a:lnTo>
                  <a:pt x="212" y="38"/>
                </a:lnTo>
                <a:lnTo>
                  <a:pt x="190" y="94"/>
                </a:lnTo>
                <a:lnTo>
                  <a:pt x="160" y="85"/>
                </a:lnTo>
                <a:lnTo>
                  <a:pt x="124" y="106"/>
                </a:lnTo>
                <a:lnTo>
                  <a:pt x="78" y="114"/>
                </a:lnTo>
                <a:lnTo>
                  <a:pt x="78" y="146"/>
                </a:lnTo>
                <a:lnTo>
                  <a:pt x="55" y="145"/>
                </a:lnTo>
                <a:lnTo>
                  <a:pt x="56" y="173"/>
                </a:lnTo>
                <a:lnTo>
                  <a:pt x="32" y="162"/>
                </a:lnTo>
                <a:lnTo>
                  <a:pt x="18" y="167"/>
                </a:lnTo>
                <a:lnTo>
                  <a:pt x="30" y="186"/>
                </a:lnTo>
                <a:lnTo>
                  <a:pt x="5" y="211"/>
                </a:lnTo>
                <a:lnTo>
                  <a:pt x="0" y="226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80" name="Freeform 34"/>
          <p:cNvSpPr>
            <a:spLocks/>
          </p:cNvSpPr>
          <p:nvPr/>
        </p:nvSpPr>
        <p:spPr bwMode="auto">
          <a:xfrm>
            <a:off x="5784195" y="3373213"/>
            <a:ext cx="1122198" cy="400182"/>
          </a:xfrm>
          <a:custGeom>
            <a:avLst/>
            <a:gdLst>
              <a:gd name="T0" fmla="*/ 2147483647 w 469"/>
              <a:gd name="T1" fmla="*/ 2147483647 h 171"/>
              <a:gd name="T2" fmla="*/ 2147483647 w 469"/>
              <a:gd name="T3" fmla="*/ 2147483647 h 171"/>
              <a:gd name="T4" fmla="*/ 2147483647 w 469"/>
              <a:gd name="T5" fmla="*/ 2147483647 h 171"/>
              <a:gd name="T6" fmla="*/ 2147483647 w 469"/>
              <a:gd name="T7" fmla="*/ 2147483647 h 171"/>
              <a:gd name="T8" fmla="*/ 0 w 469"/>
              <a:gd name="T9" fmla="*/ 2147483647 h 171"/>
              <a:gd name="T10" fmla="*/ 2147483647 w 469"/>
              <a:gd name="T11" fmla="*/ 2147483647 h 171"/>
              <a:gd name="T12" fmla="*/ 2147483647 w 469"/>
              <a:gd name="T13" fmla="*/ 2147483647 h 171"/>
              <a:gd name="T14" fmla="*/ 2147483647 w 469"/>
              <a:gd name="T15" fmla="*/ 2147483647 h 171"/>
              <a:gd name="T16" fmla="*/ 2147483647 w 469"/>
              <a:gd name="T17" fmla="*/ 2147483647 h 171"/>
              <a:gd name="T18" fmla="*/ 2147483647 w 469"/>
              <a:gd name="T19" fmla="*/ 2147483647 h 171"/>
              <a:gd name="T20" fmla="*/ 2147483647 w 469"/>
              <a:gd name="T21" fmla="*/ 2147483647 h 171"/>
              <a:gd name="T22" fmla="*/ 2147483647 w 469"/>
              <a:gd name="T23" fmla="*/ 0 h 171"/>
              <a:gd name="T24" fmla="*/ 2147483647 w 469"/>
              <a:gd name="T25" fmla="*/ 2147483647 h 171"/>
              <a:gd name="T26" fmla="*/ 2147483647 w 469"/>
              <a:gd name="T27" fmla="*/ 2147483647 h 171"/>
              <a:gd name="T28" fmla="*/ 2147483647 w 469"/>
              <a:gd name="T29" fmla="*/ 2147483647 h 171"/>
              <a:gd name="T30" fmla="*/ 2147483647 w 469"/>
              <a:gd name="T31" fmla="*/ 2147483647 h 17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69"/>
              <a:gd name="T49" fmla="*/ 0 h 171"/>
              <a:gd name="T50" fmla="*/ 469 w 469"/>
              <a:gd name="T51" fmla="*/ 171 h 17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69" h="171">
                <a:moveTo>
                  <a:pt x="28" y="78"/>
                </a:moveTo>
                <a:lnTo>
                  <a:pt x="28" y="81"/>
                </a:lnTo>
                <a:lnTo>
                  <a:pt x="20" y="97"/>
                </a:lnTo>
                <a:lnTo>
                  <a:pt x="29" y="119"/>
                </a:lnTo>
                <a:lnTo>
                  <a:pt x="0" y="138"/>
                </a:lnTo>
                <a:lnTo>
                  <a:pt x="6" y="171"/>
                </a:lnTo>
                <a:lnTo>
                  <a:pt x="129" y="161"/>
                </a:lnTo>
                <a:lnTo>
                  <a:pt x="275" y="144"/>
                </a:lnTo>
                <a:lnTo>
                  <a:pt x="348" y="131"/>
                </a:lnTo>
                <a:lnTo>
                  <a:pt x="363" y="87"/>
                </a:lnTo>
                <a:lnTo>
                  <a:pt x="389" y="85"/>
                </a:lnTo>
                <a:lnTo>
                  <a:pt x="469" y="0"/>
                </a:lnTo>
                <a:lnTo>
                  <a:pt x="365" y="21"/>
                </a:lnTo>
                <a:lnTo>
                  <a:pt x="123" y="56"/>
                </a:lnTo>
                <a:lnTo>
                  <a:pt x="125" y="66"/>
                </a:lnTo>
                <a:lnTo>
                  <a:pt x="28" y="7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81" name="Freeform 35"/>
          <p:cNvSpPr>
            <a:spLocks/>
          </p:cNvSpPr>
          <p:nvPr/>
        </p:nvSpPr>
        <p:spPr bwMode="auto">
          <a:xfrm>
            <a:off x="5674676" y="3742836"/>
            <a:ext cx="460581" cy="787267"/>
          </a:xfrm>
          <a:custGeom>
            <a:avLst/>
            <a:gdLst>
              <a:gd name="T0" fmla="*/ 2147483647 w 192"/>
              <a:gd name="T1" fmla="*/ 2147483647 h 335"/>
              <a:gd name="T2" fmla="*/ 2147483647 w 192"/>
              <a:gd name="T3" fmla="*/ 2147483647 h 335"/>
              <a:gd name="T4" fmla="*/ 0 w 192"/>
              <a:gd name="T5" fmla="*/ 2147483647 h 335"/>
              <a:gd name="T6" fmla="*/ 2147483647 w 192"/>
              <a:gd name="T7" fmla="*/ 2147483647 h 335"/>
              <a:gd name="T8" fmla="*/ 2147483647 w 192"/>
              <a:gd name="T9" fmla="*/ 2147483647 h 335"/>
              <a:gd name="T10" fmla="*/ 2147483647 w 192"/>
              <a:gd name="T11" fmla="*/ 2147483647 h 335"/>
              <a:gd name="T12" fmla="*/ 2147483647 w 192"/>
              <a:gd name="T13" fmla="*/ 2147483647 h 335"/>
              <a:gd name="T14" fmla="*/ 2147483647 w 192"/>
              <a:gd name="T15" fmla="*/ 2147483647 h 335"/>
              <a:gd name="T16" fmla="*/ 2147483647 w 192"/>
              <a:gd name="T17" fmla="*/ 2147483647 h 335"/>
              <a:gd name="T18" fmla="*/ 2147483647 w 192"/>
              <a:gd name="T19" fmla="*/ 2147483647 h 335"/>
              <a:gd name="T20" fmla="*/ 2147483647 w 192"/>
              <a:gd name="T21" fmla="*/ 2147483647 h 335"/>
              <a:gd name="T22" fmla="*/ 2147483647 w 192"/>
              <a:gd name="T23" fmla="*/ 2147483647 h 335"/>
              <a:gd name="T24" fmla="*/ 2147483647 w 192"/>
              <a:gd name="T25" fmla="*/ 2147483647 h 335"/>
              <a:gd name="T26" fmla="*/ 2147483647 w 192"/>
              <a:gd name="T27" fmla="*/ 0 h 335"/>
              <a:gd name="T28" fmla="*/ 2147483647 w 192"/>
              <a:gd name="T29" fmla="*/ 2147483647 h 33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2"/>
              <a:gd name="T46" fmla="*/ 0 h 335"/>
              <a:gd name="T47" fmla="*/ 192 w 192"/>
              <a:gd name="T48" fmla="*/ 335 h 33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2" h="335">
                <a:moveTo>
                  <a:pt x="54" y="11"/>
                </a:moveTo>
                <a:lnTo>
                  <a:pt x="25" y="68"/>
                </a:lnTo>
                <a:lnTo>
                  <a:pt x="0" y="105"/>
                </a:lnTo>
                <a:lnTo>
                  <a:pt x="8" y="149"/>
                </a:lnTo>
                <a:lnTo>
                  <a:pt x="38" y="209"/>
                </a:lnTo>
                <a:lnTo>
                  <a:pt x="15" y="270"/>
                </a:lnTo>
                <a:lnTo>
                  <a:pt x="5" y="302"/>
                </a:lnTo>
                <a:lnTo>
                  <a:pt x="117" y="289"/>
                </a:lnTo>
                <a:lnTo>
                  <a:pt x="122" y="330"/>
                </a:lnTo>
                <a:lnTo>
                  <a:pt x="145" y="335"/>
                </a:lnTo>
                <a:lnTo>
                  <a:pt x="151" y="314"/>
                </a:lnTo>
                <a:lnTo>
                  <a:pt x="192" y="308"/>
                </a:lnTo>
                <a:lnTo>
                  <a:pt x="183" y="240"/>
                </a:lnTo>
                <a:lnTo>
                  <a:pt x="181" y="0"/>
                </a:lnTo>
                <a:lnTo>
                  <a:pt x="54" y="11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82" name="Freeform 37"/>
          <p:cNvSpPr>
            <a:spLocks/>
          </p:cNvSpPr>
          <p:nvPr/>
        </p:nvSpPr>
        <p:spPr bwMode="auto">
          <a:xfrm>
            <a:off x="6442812" y="3667165"/>
            <a:ext cx="715626" cy="729059"/>
          </a:xfrm>
          <a:custGeom>
            <a:avLst/>
            <a:gdLst>
              <a:gd name="T0" fmla="*/ 0 w 300"/>
              <a:gd name="T1" fmla="*/ 2147483647 h 311"/>
              <a:gd name="T2" fmla="*/ 2147483647 w 300"/>
              <a:gd name="T3" fmla="*/ 2147483647 h 311"/>
              <a:gd name="T4" fmla="*/ 2147483647 w 300"/>
              <a:gd name="T5" fmla="*/ 2147483647 h 311"/>
              <a:gd name="T6" fmla="*/ 2147483647 w 300"/>
              <a:gd name="T7" fmla="*/ 0 h 311"/>
              <a:gd name="T8" fmla="*/ 2147483647 w 300"/>
              <a:gd name="T9" fmla="*/ 2147483647 h 311"/>
              <a:gd name="T10" fmla="*/ 2147483647 w 300"/>
              <a:gd name="T11" fmla="*/ 2147483647 h 311"/>
              <a:gd name="T12" fmla="*/ 2147483647 w 300"/>
              <a:gd name="T13" fmla="*/ 2147483647 h 311"/>
              <a:gd name="T14" fmla="*/ 2147483647 w 300"/>
              <a:gd name="T15" fmla="*/ 2147483647 h 311"/>
              <a:gd name="T16" fmla="*/ 2147483647 w 300"/>
              <a:gd name="T17" fmla="*/ 2147483647 h 311"/>
              <a:gd name="T18" fmla="*/ 2147483647 w 300"/>
              <a:gd name="T19" fmla="*/ 2147483647 h 311"/>
              <a:gd name="T20" fmla="*/ 2147483647 w 300"/>
              <a:gd name="T21" fmla="*/ 2147483647 h 311"/>
              <a:gd name="T22" fmla="*/ 2147483647 w 300"/>
              <a:gd name="T23" fmla="*/ 2147483647 h 311"/>
              <a:gd name="T24" fmla="*/ 2147483647 w 300"/>
              <a:gd name="T25" fmla="*/ 2147483647 h 311"/>
              <a:gd name="T26" fmla="*/ 2147483647 w 300"/>
              <a:gd name="T27" fmla="*/ 2147483647 h 311"/>
              <a:gd name="T28" fmla="*/ 2147483647 w 300"/>
              <a:gd name="T29" fmla="*/ 2147483647 h 311"/>
              <a:gd name="T30" fmla="*/ 2147483647 w 300"/>
              <a:gd name="T31" fmla="*/ 2147483647 h 311"/>
              <a:gd name="T32" fmla="*/ 2147483647 w 300"/>
              <a:gd name="T33" fmla="*/ 2147483647 h 311"/>
              <a:gd name="T34" fmla="*/ 2147483647 w 300"/>
              <a:gd name="T35" fmla="*/ 2147483647 h 311"/>
              <a:gd name="T36" fmla="*/ 0 w 300"/>
              <a:gd name="T37" fmla="*/ 2147483647 h 31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0"/>
              <a:gd name="T58" fmla="*/ 0 h 311"/>
              <a:gd name="T59" fmla="*/ 300 w 300"/>
              <a:gd name="T60" fmla="*/ 311 h 31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0" h="311">
                <a:moveTo>
                  <a:pt x="0" y="19"/>
                </a:moveTo>
                <a:lnTo>
                  <a:pt x="3" y="19"/>
                </a:lnTo>
                <a:lnTo>
                  <a:pt x="73" y="6"/>
                </a:lnTo>
                <a:lnTo>
                  <a:pt x="135" y="0"/>
                </a:lnTo>
                <a:lnTo>
                  <a:pt x="126" y="16"/>
                </a:lnTo>
                <a:lnTo>
                  <a:pt x="145" y="16"/>
                </a:lnTo>
                <a:lnTo>
                  <a:pt x="252" y="112"/>
                </a:lnTo>
                <a:lnTo>
                  <a:pt x="294" y="174"/>
                </a:lnTo>
                <a:lnTo>
                  <a:pt x="300" y="216"/>
                </a:lnTo>
                <a:lnTo>
                  <a:pt x="286" y="226"/>
                </a:lnTo>
                <a:lnTo>
                  <a:pt x="294" y="268"/>
                </a:lnTo>
                <a:lnTo>
                  <a:pt x="264" y="270"/>
                </a:lnTo>
                <a:lnTo>
                  <a:pt x="264" y="306"/>
                </a:lnTo>
                <a:lnTo>
                  <a:pt x="240" y="288"/>
                </a:lnTo>
                <a:lnTo>
                  <a:pt x="86" y="311"/>
                </a:lnTo>
                <a:lnTo>
                  <a:pt x="51" y="244"/>
                </a:lnTo>
                <a:lnTo>
                  <a:pt x="76" y="198"/>
                </a:lnTo>
                <a:lnTo>
                  <a:pt x="43" y="175"/>
                </a:lnTo>
                <a:lnTo>
                  <a:pt x="0" y="19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618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83" name="Freeform 182"/>
          <p:cNvSpPr>
            <a:spLocks/>
          </p:cNvSpPr>
          <p:nvPr/>
        </p:nvSpPr>
        <p:spPr bwMode="auto">
          <a:xfrm>
            <a:off x="6103752" y="3705001"/>
            <a:ext cx="522092" cy="795998"/>
          </a:xfrm>
          <a:custGeom>
            <a:avLst/>
            <a:gdLst>
              <a:gd name="T0" fmla="*/ 0 w 217"/>
              <a:gd name="T1" fmla="*/ 2147483647 h 338"/>
              <a:gd name="T2" fmla="*/ 2147483647 w 217"/>
              <a:gd name="T3" fmla="*/ 0 h 338"/>
              <a:gd name="T4" fmla="*/ 2147483647 w 217"/>
              <a:gd name="T5" fmla="*/ 2147483647 h 338"/>
              <a:gd name="T6" fmla="*/ 2147483647 w 217"/>
              <a:gd name="T7" fmla="*/ 2147483647 h 338"/>
              <a:gd name="T8" fmla="*/ 2147483647 w 217"/>
              <a:gd name="T9" fmla="*/ 2147483647 h 338"/>
              <a:gd name="T10" fmla="*/ 2147483647 w 217"/>
              <a:gd name="T11" fmla="*/ 2147483647 h 338"/>
              <a:gd name="T12" fmla="*/ 2147483647 w 217"/>
              <a:gd name="T13" fmla="*/ 2147483647 h 338"/>
              <a:gd name="T14" fmla="*/ 2147483647 w 217"/>
              <a:gd name="T15" fmla="*/ 2147483647 h 338"/>
              <a:gd name="T16" fmla="*/ 2147483647 w 217"/>
              <a:gd name="T17" fmla="*/ 2147483647 h 338"/>
              <a:gd name="T18" fmla="*/ 2147483647 w 217"/>
              <a:gd name="T19" fmla="*/ 2147483647 h 338"/>
              <a:gd name="T20" fmla="*/ 2147483647 w 217"/>
              <a:gd name="T21" fmla="*/ 2147483647 h 338"/>
              <a:gd name="T22" fmla="*/ 2147483647 w 217"/>
              <a:gd name="T23" fmla="*/ 2147483647 h 338"/>
              <a:gd name="T24" fmla="*/ 2147483647 w 217"/>
              <a:gd name="T25" fmla="*/ 2147483647 h 338"/>
              <a:gd name="T26" fmla="*/ 2147483647 w 217"/>
              <a:gd name="T27" fmla="*/ 2147483647 h 338"/>
              <a:gd name="T28" fmla="*/ 0 w 217"/>
              <a:gd name="T29" fmla="*/ 2147483647 h 3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7"/>
              <a:gd name="T46" fmla="*/ 0 h 338"/>
              <a:gd name="T47" fmla="*/ 217 w 217"/>
              <a:gd name="T48" fmla="*/ 338 h 33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7" h="338">
                <a:moveTo>
                  <a:pt x="0" y="17"/>
                </a:moveTo>
                <a:lnTo>
                  <a:pt x="141" y="0"/>
                </a:lnTo>
                <a:lnTo>
                  <a:pt x="186" y="156"/>
                </a:lnTo>
                <a:lnTo>
                  <a:pt x="217" y="181"/>
                </a:lnTo>
                <a:lnTo>
                  <a:pt x="192" y="227"/>
                </a:lnTo>
                <a:lnTo>
                  <a:pt x="216" y="271"/>
                </a:lnTo>
                <a:lnTo>
                  <a:pt x="72" y="287"/>
                </a:lnTo>
                <a:lnTo>
                  <a:pt x="78" y="325"/>
                </a:lnTo>
                <a:lnTo>
                  <a:pt x="57" y="338"/>
                </a:lnTo>
                <a:lnTo>
                  <a:pt x="40" y="290"/>
                </a:lnTo>
                <a:lnTo>
                  <a:pt x="30" y="329"/>
                </a:lnTo>
                <a:lnTo>
                  <a:pt x="12" y="325"/>
                </a:lnTo>
                <a:lnTo>
                  <a:pt x="6" y="286"/>
                </a:lnTo>
                <a:lnTo>
                  <a:pt x="1" y="252"/>
                </a:lnTo>
                <a:lnTo>
                  <a:pt x="0" y="17"/>
                </a:lnTo>
                <a:close/>
              </a:path>
            </a:pathLst>
          </a:custGeom>
          <a:solidFill>
            <a:srgbClr val="FFFF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84" name="Freeform 183"/>
          <p:cNvSpPr>
            <a:spLocks/>
          </p:cNvSpPr>
          <p:nvPr/>
        </p:nvSpPr>
        <p:spPr bwMode="auto">
          <a:xfrm>
            <a:off x="6744364" y="3566755"/>
            <a:ext cx="654115" cy="510779"/>
          </a:xfrm>
          <a:custGeom>
            <a:avLst/>
            <a:gdLst>
              <a:gd name="T0" fmla="*/ 2147483647 w 274"/>
              <a:gd name="T1" fmla="*/ 2147483647 h 217"/>
              <a:gd name="T2" fmla="*/ 2147483647 w 274"/>
              <a:gd name="T3" fmla="*/ 2147483647 h 217"/>
              <a:gd name="T4" fmla="*/ 2147483647 w 274"/>
              <a:gd name="T5" fmla="*/ 0 h 217"/>
              <a:gd name="T6" fmla="*/ 2147483647 w 274"/>
              <a:gd name="T7" fmla="*/ 2147483647 h 217"/>
              <a:gd name="T8" fmla="*/ 2147483647 w 274"/>
              <a:gd name="T9" fmla="*/ 2147483647 h 217"/>
              <a:gd name="T10" fmla="*/ 2147483647 w 274"/>
              <a:gd name="T11" fmla="*/ 2147483647 h 217"/>
              <a:gd name="T12" fmla="*/ 2147483647 w 274"/>
              <a:gd name="T13" fmla="*/ 2147483647 h 217"/>
              <a:gd name="T14" fmla="*/ 2147483647 w 274"/>
              <a:gd name="T15" fmla="*/ 2147483647 h 217"/>
              <a:gd name="T16" fmla="*/ 2147483647 w 274"/>
              <a:gd name="T17" fmla="*/ 2147483647 h 217"/>
              <a:gd name="T18" fmla="*/ 2147483647 w 274"/>
              <a:gd name="T19" fmla="*/ 2147483647 h 217"/>
              <a:gd name="T20" fmla="*/ 2147483647 w 274"/>
              <a:gd name="T21" fmla="*/ 2147483647 h 217"/>
              <a:gd name="T22" fmla="*/ 2147483647 w 274"/>
              <a:gd name="T23" fmla="*/ 2147483647 h 217"/>
              <a:gd name="T24" fmla="*/ 2147483647 w 274"/>
              <a:gd name="T25" fmla="*/ 2147483647 h 217"/>
              <a:gd name="T26" fmla="*/ 2147483647 w 274"/>
              <a:gd name="T27" fmla="*/ 2147483647 h 217"/>
              <a:gd name="T28" fmla="*/ 0 w 274"/>
              <a:gd name="T29" fmla="*/ 2147483647 h 217"/>
              <a:gd name="T30" fmla="*/ 2147483647 w 274"/>
              <a:gd name="T31" fmla="*/ 2147483647 h 2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74"/>
              <a:gd name="T49" fmla="*/ 0 h 217"/>
              <a:gd name="T50" fmla="*/ 274 w 274"/>
              <a:gd name="T51" fmla="*/ 217 h 2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74" h="217">
                <a:moveTo>
                  <a:pt x="10" y="39"/>
                </a:moveTo>
                <a:lnTo>
                  <a:pt x="32" y="18"/>
                </a:lnTo>
                <a:lnTo>
                  <a:pt x="114" y="0"/>
                </a:lnTo>
                <a:lnTo>
                  <a:pt x="139" y="12"/>
                </a:lnTo>
                <a:lnTo>
                  <a:pt x="192" y="3"/>
                </a:lnTo>
                <a:lnTo>
                  <a:pt x="235" y="34"/>
                </a:lnTo>
                <a:lnTo>
                  <a:pt x="274" y="58"/>
                </a:lnTo>
                <a:lnTo>
                  <a:pt x="252" y="123"/>
                </a:lnTo>
                <a:lnTo>
                  <a:pt x="219" y="156"/>
                </a:lnTo>
                <a:lnTo>
                  <a:pt x="183" y="166"/>
                </a:lnTo>
                <a:lnTo>
                  <a:pt x="190" y="192"/>
                </a:lnTo>
                <a:lnTo>
                  <a:pt x="168" y="217"/>
                </a:lnTo>
                <a:lnTo>
                  <a:pt x="126" y="156"/>
                </a:lnTo>
                <a:lnTo>
                  <a:pt x="18" y="58"/>
                </a:lnTo>
                <a:lnTo>
                  <a:pt x="0" y="58"/>
                </a:lnTo>
                <a:lnTo>
                  <a:pt x="10" y="39"/>
                </a:lnTo>
                <a:close/>
              </a:path>
            </a:pathLst>
          </a:custGeom>
          <a:solidFill>
            <a:schemeClr val="bg1"/>
          </a:solidFill>
          <a:ln w="12700" cmpd="sng"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85" name="Freeform 39"/>
          <p:cNvSpPr>
            <a:spLocks/>
          </p:cNvSpPr>
          <p:nvPr/>
        </p:nvSpPr>
        <p:spPr bwMode="auto">
          <a:xfrm>
            <a:off x="6277783" y="4295815"/>
            <a:ext cx="1225716" cy="817827"/>
          </a:xfrm>
          <a:custGeom>
            <a:avLst/>
            <a:gdLst>
              <a:gd name="T0" fmla="*/ 0 w 513"/>
              <a:gd name="T1" fmla="*/ 2147483647 h 348"/>
              <a:gd name="T2" fmla="*/ 2147483647 w 513"/>
              <a:gd name="T3" fmla="*/ 2147483647 h 348"/>
              <a:gd name="T4" fmla="*/ 2147483647 w 513"/>
              <a:gd name="T5" fmla="*/ 2147483647 h 348"/>
              <a:gd name="T6" fmla="*/ 2147483647 w 513"/>
              <a:gd name="T7" fmla="*/ 2147483647 h 348"/>
              <a:gd name="T8" fmla="*/ 2147483647 w 513"/>
              <a:gd name="T9" fmla="*/ 2147483647 h 348"/>
              <a:gd name="T10" fmla="*/ 2147483647 w 513"/>
              <a:gd name="T11" fmla="*/ 2147483647 h 348"/>
              <a:gd name="T12" fmla="*/ 2147483647 w 513"/>
              <a:gd name="T13" fmla="*/ 0 h 348"/>
              <a:gd name="T14" fmla="*/ 2147483647 w 513"/>
              <a:gd name="T15" fmla="*/ 2147483647 h 348"/>
              <a:gd name="T16" fmla="*/ 2147483647 w 513"/>
              <a:gd name="T17" fmla="*/ 2147483647 h 348"/>
              <a:gd name="T18" fmla="*/ 2147483647 w 513"/>
              <a:gd name="T19" fmla="*/ 2147483647 h 348"/>
              <a:gd name="T20" fmla="*/ 2147483647 w 513"/>
              <a:gd name="T21" fmla="*/ 2147483647 h 348"/>
              <a:gd name="T22" fmla="*/ 2147483647 w 513"/>
              <a:gd name="T23" fmla="*/ 2147483647 h 348"/>
              <a:gd name="T24" fmla="*/ 2147483647 w 513"/>
              <a:gd name="T25" fmla="*/ 2147483647 h 348"/>
              <a:gd name="T26" fmla="*/ 2147483647 w 513"/>
              <a:gd name="T27" fmla="*/ 2147483647 h 348"/>
              <a:gd name="T28" fmla="*/ 2147483647 w 513"/>
              <a:gd name="T29" fmla="*/ 2147483647 h 348"/>
              <a:gd name="T30" fmla="*/ 2147483647 w 513"/>
              <a:gd name="T31" fmla="*/ 2147483647 h 348"/>
              <a:gd name="T32" fmla="*/ 2147483647 w 513"/>
              <a:gd name="T33" fmla="*/ 2147483647 h 348"/>
              <a:gd name="T34" fmla="*/ 2147483647 w 513"/>
              <a:gd name="T35" fmla="*/ 2147483647 h 348"/>
              <a:gd name="T36" fmla="*/ 2147483647 w 513"/>
              <a:gd name="T37" fmla="*/ 2147483647 h 348"/>
              <a:gd name="T38" fmla="*/ 2147483647 w 513"/>
              <a:gd name="T39" fmla="*/ 2147483647 h 348"/>
              <a:gd name="T40" fmla="*/ 2147483647 w 513"/>
              <a:gd name="T41" fmla="*/ 2147483647 h 348"/>
              <a:gd name="T42" fmla="*/ 2147483647 w 513"/>
              <a:gd name="T43" fmla="*/ 2147483647 h 348"/>
              <a:gd name="T44" fmla="*/ 2147483647 w 513"/>
              <a:gd name="T45" fmla="*/ 2147483647 h 348"/>
              <a:gd name="T46" fmla="*/ 2147483647 w 513"/>
              <a:gd name="T47" fmla="*/ 2147483647 h 348"/>
              <a:gd name="T48" fmla="*/ 2147483647 w 513"/>
              <a:gd name="T49" fmla="*/ 2147483647 h 348"/>
              <a:gd name="T50" fmla="*/ 2147483647 w 513"/>
              <a:gd name="T51" fmla="*/ 2147483647 h 348"/>
              <a:gd name="T52" fmla="*/ 2147483647 w 513"/>
              <a:gd name="T53" fmla="*/ 2147483647 h 348"/>
              <a:gd name="T54" fmla="*/ 2147483647 w 513"/>
              <a:gd name="T55" fmla="*/ 2147483647 h 348"/>
              <a:gd name="T56" fmla="*/ 2147483647 w 513"/>
              <a:gd name="T57" fmla="*/ 2147483647 h 348"/>
              <a:gd name="T58" fmla="*/ 2147483647 w 513"/>
              <a:gd name="T59" fmla="*/ 2147483647 h 348"/>
              <a:gd name="T60" fmla="*/ 2147483647 w 513"/>
              <a:gd name="T61" fmla="*/ 2147483647 h 348"/>
              <a:gd name="T62" fmla="*/ 2147483647 w 513"/>
              <a:gd name="T63" fmla="*/ 2147483647 h 348"/>
              <a:gd name="T64" fmla="*/ 2147483647 w 513"/>
              <a:gd name="T65" fmla="*/ 2147483647 h 348"/>
              <a:gd name="T66" fmla="*/ 2147483647 w 513"/>
              <a:gd name="T67" fmla="*/ 2147483647 h 348"/>
              <a:gd name="T68" fmla="*/ 2147483647 w 513"/>
              <a:gd name="T69" fmla="*/ 2147483647 h 348"/>
              <a:gd name="T70" fmla="*/ 2147483647 w 513"/>
              <a:gd name="T71" fmla="*/ 2147483647 h 348"/>
              <a:gd name="T72" fmla="*/ 2147483647 w 513"/>
              <a:gd name="T73" fmla="*/ 2147483647 h 348"/>
              <a:gd name="T74" fmla="*/ 2147483647 w 513"/>
              <a:gd name="T75" fmla="*/ 2147483647 h 348"/>
              <a:gd name="T76" fmla="*/ 2147483647 w 513"/>
              <a:gd name="T77" fmla="*/ 2147483647 h 348"/>
              <a:gd name="T78" fmla="*/ 0 w 513"/>
              <a:gd name="T79" fmla="*/ 2147483647 h 34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13"/>
              <a:gd name="T121" fmla="*/ 0 h 348"/>
              <a:gd name="T122" fmla="*/ 513 w 513"/>
              <a:gd name="T123" fmla="*/ 348 h 34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13" h="348">
                <a:moveTo>
                  <a:pt x="0" y="34"/>
                </a:moveTo>
                <a:lnTo>
                  <a:pt x="141" y="20"/>
                </a:lnTo>
                <a:lnTo>
                  <a:pt x="156" y="43"/>
                </a:lnTo>
                <a:lnTo>
                  <a:pt x="307" y="20"/>
                </a:lnTo>
                <a:lnTo>
                  <a:pt x="333" y="39"/>
                </a:lnTo>
                <a:lnTo>
                  <a:pt x="333" y="3"/>
                </a:lnTo>
                <a:lnTo>
                  <a:pt x="331" y="0"/>
                </a:lnTo>
                <a:lnTo>
                  <a:pt x="361" y="2"/>
                </a:lnTo>
                <a:lnTo>
                  <a:pt x="393" y="56"/>
                </a:lnTo>
                <a:lnTo>
                  <a:pt x="444" y="129"/>
                </a:lnTo>
                <a:lnTo>
                  <a:pt x="469" y="192"/>
                </a:lnTo>
                <a:lnTo>
                  <a:pt x="507" y="236"/>
                </a:lnTo>
                <a:lnTo>
                  <a:pt x="513" y="300"/>
                </a:lnTo>
                <a:lnTo>
                  <a:pt x="501" y="338"/>
                </a:lnTo>
                <a:lnTo>
                  <a:pt x="447" y="348"/>
                </a:lnTo>
                <a:lnTo>
                  <a:pt x="438" y="332"/>
                </a:lnTo>
                <a:lnTo>
                  <a:pt x="400" y="309"/>
                </a:lnTo>
                <a:lnTo>
                  <a:pt x="388" y="285"/>
                </a:lnTo>
                <a:lnTo>
                  <a:pt x="378" y="276"/>
                </a:lnTo>
                <a:lnTo>
                  <a:pt x="372" y="254"/>
                </a:lnTo>
                <a:lnTo>
                  <a:pt x="363" y="260"/>
                </a:lnTo>
                <a:lnTo>
                  <a:pt x="333" y="231"/>
                </a:lnTo>
                <a:lnTo>
                  <a:pt x="340" y="204"/>
                </a:lnTo>
                <a:lnTo>
                  <a:pt x="333" y="189"/>
                </a:lnTo>
                <a:lnTo>
                  <a:pt x="324" y="194"/>
                </a:lnTo>
                <a:lnTo>
                  <a:pt x="325" y="210"/>
                </a:lnTo>
                <a:lnTo>
                  <a:pt x="315" y="189"/>
                </a:lnTo>
                <a:lnTo>
                  <a:pt x="316" y="140"/>
                </a:lnTo>
                <a:lnTo>
                  <a:pt x="297" y="111"/>
                </a:lnTo>
                <a:lnTo>
                  <a:pt x="249" y="87"/>
                </a:lnTo>
                <a:lnTo>
                  <a:pt x="225" y="60"/>
                </a:lnTo>
                <a:lnTo>
                  <a:pt x="198" y="57"/>
                </a:lnTo>
                <a:lnTo>
                  <a:pt x="187" y="74"/>
                </a:lnTo>
                <a:lnTo>
                  <a:pt x="147" y="86"/>
                </a:lnTo>
                <a:lnTo>
                  <a:pt x="124" y="74"/>
                </a:lnTo>
                <a:lnTo>
                  <a:pt x="112" y="56"/>
                </a:lnTo>
                <a:lnTo>
                  <a:pt x="37" y="72"/>
                </a:lnTo>
                <a:lnTo>
                  <a:pt x="21" y="59"/>
                </a:lnTo>
                <a:lnTo>
                  <a:pt x="4" y="73"/>
                </a:lnTo>
                <a:lnTo>
                  <a:pt x="0" y="34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618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86" name="Freeform 185"/>
          <p:cNvSpPr>
            <a:spLocks/>
          </p:cNvSpPr>
          <p:nvPr/>
        </p:nvSpPr>
        <p:spPr bwMode="auto">
          <a:xfrm>
            <a:off x="6613842" y="3218961"/>
            <a:ext cx="1128199" cy="484584"/>
          </a:xfrm>
          <a:custGeom>
            <a:avLst/>
            <a:gdLst>
              <a:gd name="T0" fmla="*/ 2147483647 w 472"/>
              <a:gd name="T1" fmla="*/ 2147483647 h 207"/>
              <a:gd name="T2" fmla="*/ 0 w 472"/>
              <a:gd name="T3" fmla="*/ 2147483647 h 207"/>
              <a:gd name="T4" fmla="*/ 2147483647 w 472"/>
              <a:gd name="T5" fmla="*/ 2147483647 h 207"/>
              <a:gd name="T6" fmla="*/ 2147483647 w 472"/>
              <a:gd name="T7" fmla="*/ 2147483647 h 207"/>
              <a:gd name="T8" fmla="*/ 2147483647 w 472"/>
              <a:gd name="T9" fmla="*/ 2147483647 h 207"/>
              <a:gd name="T10" fmla="*/ 2147483647 w 472"/>
              <a:gd name="T11" fmla="*/ 2147483647 h 207"/>
              <a:gd name="T12" fmla="*/ 2147483647 w 472"/>
              <a:gd name="T13" fmla="*/ 2147483647 h 207"/>
              <a:gd name="T14" fmla="*/ 2147483647 w 472"/>
              <a:gd name="T15" fmla="*/ 2147483647 h 207"/>
              <a:gd name="T16" fmla="*/ 2147483647 w 472"/>
              <a:gd name="T17" fmla="*/ 2147483647 h 207"/>
              <a:gd name="T18" fmla="*/ 2147483647 w 472"/>
              <a:gd name="T19" fmla="*/ 2147483647 h 207"/>
              <a:gd name="T20" fmla="*/ 2147483647 w 472"/>
              <a:gd name="T21" fmla="*/ 2147483647 h 207"/>
              <a:gd name="T22" fmla="*/ 2147483647 w 472"/>
              <a:gd name="T23" fmla="*/ 2147483647 h 207"/>
              <a:gd name="T24" fmla="*/ 2147483647 w 472"/>
              <a:gd name="T25" fmla="*/ 2147483647 h 207"/>
              <a:gd name="T26" fmla="*/ 2147483647 w 472"/>
              <a:gd name="T27" fmla="*/ 2147483647 h 207"/>
              <a:gd name="T28" fmla="*/ 2147483647 w 472"/>
              <a:gd name="T29" fmla="*/ 2147483647 h 207"/>
              <a:gd name="T30" fmla="*/ 2147483647 w 472"/>
              <a:gd name="T31" fmla="*/ 2147483647 h 207"/>
              <a:gd name="T32" fmla="*/ 2147483647 w 472"/>
              <a:gd name="T33" fmla="*/ 2147483647 h 207"/>
              <a:gd name="T34" fmla="*/ 2147483647 w 472"/>
              <a:gd name="T35" fmla="*/ 2147483647 h 207"/>
              <a:gd name="T36" fmla="*/ 2147483647 w 472"/>
              <a:gd name="T37" fmla="*/ 2147483647 h 207"/>
              <a:gd name="T38" fmla="*/ 2147483647 w 472"/>
              <a:gd name="T39" fmla="*/ 2147483647 h 207"/>
              <a:gd name="T40" fmla="*/ 2147483647 w 472"/>
              <a:gd name="T41" fmla="*/ 2147483647 h 207"/>
              <a:gd name="T42" fmla="*/ 2147483647 w 472"/>
              <a:gd name="T43" fmla="*/ 2147483647 h 207"/>
              <a:gd name="T44" fmla="*/ 2147483647 w 472"/>
              <a:gd name="T45" fmla="*/ 2147483647 h 207"/>
              <a:gd name="T46" fmla="*/ 2147483647 w 472"/>
              <a:gd name="T47" fmla="*/ 2147483647 h 207"/>
              <a:gd name="T48" fmla="*/ 2147483647 w 472"/>
              <a:gd name="T49" fmla="*/ 2147483647 h 207"/>
              <a:gd name="T50" fmla="*/ 2147483647 w 472"/>
              <a:gd name="T51" fmla="*/ 2147483647 h 207"/>
              <a:gd name="T52" fmla="*/ 2147483647 w 472"/>
              <a:gd name="T53" fmla="*/ 2147483647 h 207"/>
              <a:gd name="T54" fmla="*/ 2147483647 w 472"/>
              <a:gd name="T55" fmla="*/ 2147483647 h 207"/>
              <a:gd name="T56" fmla="*/ 2147483647 w 472"/>
              <a:gd name="T57" fmla="*/ 2147483647 h 207"/>
              <a:gd name="T58" fmla="*/ 2147483647 w 472"/>
              <a:gd name="T59" fmla="*/ 0 h 207"/>
              <a:gd name="T60" fmla="*/ 2147483647 w 472"/>
              <a:gd name="T61" fmla="*/ 2147483647 h 207"/>
              <a:gd name="T62" fmla="*/ 2147483647 w 472"/>
              <a:gd name="T63" fmla="*/ 2147483647 h 207"/>
              <a:gd name="T64" fmla="*/ 2147483647 w 472"/>
              <a:gd name="T65" fmla="*/ 2147483647 h 207"/>
              <a:gd name="T66" fmla="*/ 2147483647 w 472"/>
              <a:gd name="T67" fmla="*/ 2147483647 h 20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72"/>
              <a:gd name="T103" fmla="*/ 0 h 207"/>
              <a:gd name="T104" fmla="*/ 472 w 472"/>
              <a:gd name="T105" fmla="*/ 207 h 20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72" h="207">
                <a:moveTo>
                  <a:pt x="16" y="153"/>
                </a:moveTo>
                <a:lnTo>
                  <a:pt x="0" y="197"/>
                </a:lnTo>
                <a:lnTo>
                  <a:pt x="61" y="191"/>
                </a:lnTo>
                <a:lnTo>
                  <a:pt x="85" y="171"/>
                </a:lnTo>
                <a:lnTo>
                  <a:pt x="168" y="149"/>
                </a:lnTo>
                <a:lnTo>
                  <a:pt x="191" y="161"/>
                </a:lnTo>
                <a:lnTo>
                  <a:pt x="246" y="153"/>
                </a:lnTo>
                <a:lnTo>
                  <a:pt x="246" y="156"/>
                </a:lnTo>
                <a:lnTo>
                  <a:pt x="328" y="207"/>
                </a:lnTo>
                <a:lnTo>
                  <a:pt x="376" y="192"/>
                </a:lnTo>
                <a:lnTo>
                  <a:pt x="403" y="135"/>
                </a:lnTo>
                <a:lnTo>
                  <a:pt x="450" y="119"/>
                </a:lnTo>
                <a:lnTo>
                  <a:pt x="472" y="77"/>
                </a:lnTo>
                <a:lnTo>
                  <a:pt x="471" y="26"/>
                </a:lnTo>
                <a:lnTo>
                  <a:pt x="465" y="68"/>
                </a:lnTo>
                <a:lnTo>
                  <a:pt x="439" y="104"/>
                </a:lnTo>
                <a:lnTo>
                  <a:pt x="429" y="101"/>
                </a:lnTo>
                <a:lnTo>
                  <a:pt x="394" y="111"/>
                </a:lnTo>
                <a:lnTo>
                  <a:pt x="394" y="99"/>
                </a:lnTo>
                <a:lnTo>
                  <a:pt x="429" y="87"/>
                </a:lnTo>
                <a:lnTo>
                  <a:pt x="397" y="83"/>
                </a:lnTo>
                <a:lnTo>
                  <a:pt x="433" y="72"/>
                </a:lnTo>
                <a:lnTo>
                  <a:pt x="447" y="78"/>
                </a:lnTo>
                <a:lnTo>
                  <a:pt x="454" y="38"/>
                </a:lnTo>
                <a:lnTo>
                  <a:pt x="445" y="29"/>
                </a:lnTo>
                <a:lnTo>
                  <a:pt x="402" y="45"/>
                </a:lnTo>
                <a:lnTo>
                  <a:pt x="403" y="21"/>
                </a:lnTo>
                <a:lnTo>
                  <a:pt x="421" y="27"/>
                </a:lnTo>
                <a:lnTo>
                  <a:pt x="445" y="9"/>
                </a:lnTo>
                <a:lnTo>
                  <a:pt x="432" y="0"/>
                </a:lnTo>
                <a:lnTo>
                  <a:pt x="291" y="32"/>
                </a:lnTo>
                <a:lnTo>
                  <a:pt x="118" y="67"/>
                </a:lnTo>
                <a:lnTo>
                  <a:pt x="39" y="152"/>
                </a:lnTo>
                <a:lnTo>
                  <a:pt x="16" y="153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87" name="Freeform 186"/>
          <p:cNvSpPr>
            <a:spLocks/>
          </p:cNvSpPr>
          <p:nvPr/>
        </p:nvSpPr>
        <p:spPr bwMode="auto">
          <a:xfrm>
            <a:off x="6729362" y="2696541"/>
            <a:ext cx="558098" cy="574808"/>
          </a:xfrm>
          <a:custGeom>
            <a:avLst/>
            <a:gdLst>
              <a:gd name="T0" fmla="*/ 2147483647 w 234"/>
              <a:gd name="T1" fmla="*/ 2147483647 h 245"/>
              <a:gd name="T2" fmla="*/ 2147483647 w 234"/>
              <a:gd name="T3" fmla="*/ 2147483647 h 245"/>
              <a:gd name="T4" fmla="*/ 0 w 234"/>
              <a:gd name="T5" fmla="*/ 2147483647 h 245"/>
              <a:gd name="T6" fmla="*/ 2147483647 w 234"/>
              <a:gd name="T7" fmla="*/ 2147483647 h 245"/>
              <a:gd name="T8" fmla="*/ 2147483647 w 234"/>
              <a:gd name="T9" fmla="*/ 2147483647 h 245"/>
              <a:gd name="T10" fmla="*/ 2147483647 w 234"/>
              <a:gd name="T11" fmla="*/ 2147483647 h 245"/>
              <a:gd name="T12" fmla="*/ 2147483647 w 234"/>
              <a:gd name="T13" fmla="*/ 2147483647 h 245"/>
              <a:gd name="T14" fmla="*/ 2147483647 w 234"/>
              <a:gd name="T15" fmla="*/ 2147483647 h 245"/>
              <a:gd name="T16" fmla="*/ 2147483647 w 234"/>
              <a:gd name="T17" fmla="*/ 2147483647 h 245"/>
              <a:gd name="T18" fmla="*/ 2147483647 w 234"/>
              <a:gd name="T19" fmla="*/ 2147483647 h 245"/>
              <a:gd name="T20" fmla="*/ 2147483647 w 234"/>
              <a:gd name="T21" fmla="*/ 2147483647 h 245"/>
              <a:gd name="T22" fmla="*/ 2147483647 w 234"/>
              <a:gd name="T23" fmla="*/ 2147483647 h 245"/>
              <a:gd name="T24" fmla="*/ 2147483647 w 234"/>
              <a:gd name="T25" fmla="*/ 2147483647 h 245"/>
              <a:gd name="T26" fmla="*/ 2147483647 w 234"/>
              <a:gd name="T27" fmla="*/ 2147483647 h 245"/>
              <a:gd name="T28" fmla="*/ 2147483647 w 234"/>
              <a:gd name="T29" fmla="*/ 2147483647 h 245"/>
              <a:gd name="T30" fmla="*/ 2147483647 w 234"/>
              <a:gd name="T31" fmla="*/ 2147483647 h 245"/>
              <a:gd name="T32" fmla="*/ 2147483647 w 234"/>
              <a:gd name="T33" fmla="*/ 0 h 245"/>
              <a:gd name="T34" fmla="*/ 2147483647 w 234"/>
              <a:gd name="T35" fmla="*/ 2147483647 h 245"/>
              <a:gd name="T36" fmla="*/ 2147483647 w 234"/>
              <a:gd name="T37" fmla="*/ 2147483647 h 245"/>
              <a:gd name="T38" fmla="*/ 2147483647 w 234"/>
              <a:gd name="T39" fmla="*/ 2147483647 h 245"/>
              <a:gd name="T40" fmla="*/ 2147483647 w 234"/>
              <a:gd name="T41" fmla="*/ 2147483647 h 24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34"/>
              <a:gd name="T64" fmla="*/ 0 h 245"/>
              <a:gd name="T65" fmla="*/ 234 w 234"/>
              <a:gd name="T66" fmla="*/ 245 h 24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34" h="245">
                <a:moveTo>
                  <a:pt x="24" y="128"/>
                </a:moveTo>
                <a:lnTo>
                  <a:pt x="6" y="123"/>
                </a:lnTo>
                <a:lnTo>
                  <a:pt x="0" y="162"/>
                </a:lnTo>
                <a:lnTo>
                  <a:pt x="6" y="203"/>
                </a:lnTo>
                <a:lnTo>
                  <a:pt x="40" y="231"/>
                </a:lnTo>
                <a:lnTo>
                  <a:pt x="48" y="245"/>
                </a:lnTo>
                <a:lnTo>
                  <a:pt x="91" y="231"/>
                </a:lnTo>
                <a:lnTo>
                  <a:pt x="142" y="198"/>
                </a:lnTo>
                <a:lnTo>
                  <a:pt x="157" y="126"/>
                </a:lnTo>
                <a:lnTo>
                  <a:pt x="190" y="107"/>
                </a:lnTo>
                <a:lnTo>
                  <a:pt x="208" y="63"/>
                </a:lnTo>
                <a:lnTo>
                  <a:pt x="234" y="51"/>
                </a:lnTo>
                <a:lnTo>
                  <a:pt x="200" y="45"/>
                </a:lnTo>
                <a:lnTo>
                  <a:pt x="141" y="77"/>
                </a:lnTo>
                <a:lnTo>
                  <a:pt x="132" y="46"/>
                </a:lnTo>
                <a:lnTo>
                  <a:pt x="81" y="49"/>
                </a:lnTo>
                <a:lnTo>
                  <a:pt x="69" y="0"/>
                </a:lnTo>
                <a:lnTo>
                  <a:pt x="56" y="13"/>
                </a:lnTo>
                <a:lnTo>
                  <a:pt x="60" y="83"/>
                </a:lnTo>
                <a:lnTo>
                  <a:pt x="37" y="89"/>
                </a:lnTo>
                <a:lnTo>
                  <a:pt x="24" y="12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0" cmpd="sng">
            <a:solidFill>
              <a:srgbClr val="000618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26C0D"/>
              </a:solidFill>
              <a:latin typeface="Calibri"/>
              <a:cs typeface="Calibri"/>
            </a:endParaRPr>
          </a:p>
        </p:txBody>
      </p:sp>
      <p:sp>
        <p:nvSpPr>
          <p:cNvPr id="188" name="Freeform 42"/>
          <p:cNvSpPr>
            <a:spLocks/>
          </p:cNvSpPr>
          <p:nvPr/>
        </p:nvSpPr>
        <p:spPr bwMode="auto">
          <a:xfrm>
            <a:off x="7508000" y="2697997"/>
            <a:ext cx="174031" cy="213915"/>
          </a:xfrm>
          <a:custGeom>
            <a:avLst/>
            <a:gdLst>
              <a:gd name="T0" fmla="*/ 0 w 66"/>
              <a:gd name="T1" fmla="*/ 2147483647 h 82"/>
              <a:gd name="T2" fmla="*/ 2147483647 w 66"/>
              <a:gd name="T3" fmla="*/ 0 h 82"/>
              <a:gd name="T4" fmla="*/ 2147483647 w 66"/>
              <a:gd name="T5" fmla="*/ 2147483647 h 82"/>
              <a:gd name="T6" fmla="*/ 2147483647 w 66"/>
              <a:gd name="T7" fmla="*/ 2147483647 h 82"/>
              <a:gd name="T8" fmla="*/ 2147483647 w 66"/>
              <a:gd name="T9" fmla="*/ 2147483647 h 82"/>
              <a:gd name="T10" fmla="*/ 2147483647 w 66"/>
              <a:gd name="T11" fmla="*/ 2147483647 h 82"/>
              <a:gd name="T12" fmla="*/ 2147483647 w 66"/>
              <a:gd name="T13" fmla="*/ 2147483647 h 82"/>
              <a:gd name="T14" fmla="*/ 0 w 66"/>
              <a:gd name="T15" fmla="*/ 2147483647 h 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6"/>
              <a:gd name="T25" fmla="*/ 0 h 82"/>
              <a:gd name="T26" fmla="*/ 66 w 66"/>
              <a:gd name="T27" fmla="*/ 82 h 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6" h="82">
                <a:moveTo>
                  <a:pt x="0" y="5"/>
                </a:moveTo>
                <a:lnTo>
                  <a:pt x="14" y="0"/>
                </a:lnTo>
                <a:lnTo>
                  <a:pt x="44" y="18"/>
                </a:lnTo>
                <a:lnTo>
                  <a:pt x="44" y="36"/>
                </a:lnTo>
                <a:lnTo>
                  <a:pt x="65" y="49"/>
                </a:lnTo>
                <a:lnTo>
                  <a:pt x="66" y="73"/>
                </a:lnTo>
                <a:lnTo>
                  <a:pt x="32" y="82"/>
                </a:lnTo>
                <a:lnTo>
                  <a:pt x="0" y="5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618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89" name="Freeform 188"/>
          <p:cNvSpPr>
            <a:spLocks/>
          </p:cNvSpPr>
          <p:nvPr/>
        </p:nvSpPr>
        <p:spPr bwMode="auto">
          <a:xfrm>
            <a:off x="6853884" y="2326918"/>
            <a:ext cx="757633" cy="490406"/>
          </a:xfrm>
          <a:custGeom>
            <a:avLst/>
            <a:gdLst>
              <a:gd name="T0" fmla="*/ 2147483647 w 317"/>
              <a:gd name="T1" fmla="*/ 2147483647 h 208"/>
              <a:gd name="T2" fmla="*/ 0 w 317"/>
              <a:gd name="T3" fmla="*/ 2147483647 h 208"/>
              <a:gd name="T4" fmla="*/ 2147483647 w 317"/>
              <a:gd name="T5" fmla="*/ 2147483647 h 208"/>
              <a:gd name="T6" fmla="*/ 2147483647 w 317"/>
              <a:gd name="T7" fmla="*/ 2147483647 h 208"/>
              <a:gd name="T8" fmla="*/ 2147483647 w 317"/>
              <a:gd name="T9" fmla="*/ 2147483647 h 208"/>
              <a:gd name="T10" fmla="*/ 2147483647 w 317"/>
              <a:gd name="T11" fmla="*/ 2147483647 h 208"/>
              <a:gd name="T12" fmla="*/ 2147483647 w 317"/>
              <a:gd name="T13" fmla="*/ 2147483647 h 208"/>
              <a:gd name="T14" fmla="*/ 2147483647 w 317"/>
              <a:gd name="T15" fmla="*/ 2147483647 h 208"/>
              <a:gd name="T16" fmla="*/ 2147483647 w 317"/>
              <a:gd name="T17" fmla="*/ 2147483647 h 208"/>
              <a:gd name="T18" fmla="*/ 2147483647 w 317"/>
              <a:gd name="T19" fmla="*/ 2147483647 h 208"/>
              <a:gd name="T20" fmla="*/ 2147483647 w 317"/>
              <a:gd name="T21" fmla="*/ 2147483647 h 208"/>
              <a:gd name="T22" fmla="*/ 2147483647 w 317"/>
              <a:gd name="T23" fmla="*/ 2147483647 h 208"/>
              <a:gd name="T24" fmla="*/ 2147483647 w 317"/>
              <a:gd name="T25" fmla="*/ 0 h 208"/>
              <a:gd name="T26" fmla="*/ 2147483647 w 317"/>
              <a:gd name="T27" fmla="*/ 2147483647 h 208"/>
              <a:gd name="T28" fmla="*/ 2147483647 w 317"/>
              <a:gd name="T29" fmla="*/ 2147483647 h 20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17"/>
              <a:gd name="T46" fmla="*/ 0 h 208"/>
              <a:gd name="T47" fmla="*/ 317 w 317"/>
              <a:gd name="T48" fmla="*/ 208 h 20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17" h="208">
                <a:moveTo>
                  <a:pt x="29" y="30"/>
                </a:moveTo>
                <a:lnTo>
                  <a:pt x="0" y="58"/>
                </a:lnTo>
                <a:lnTo>
                  <a:pt x="16" y="159"/>
                </a:lnTo>
                <a:lnTo>
                  <a:pt x="29" y="208"/>
                </a:lnTo>
                <a:lnTo>
                  <a:pt x="83" y="204"/>
                </a:lnTo>
                <a:lnTo>
                  <a:pt x="283" y="166"/>
                </a:lnTo>
                <a:lnTo>
                  <a:pt x="297" y="160"/>
                </a:lnTo>
                <a:lnTo>
                  <a:pt x="317" y="113"/>
                </a:lnTo>
                <a:lnTo>
                  <a:pt x="287" y="87"/>
                </a:lnTo>
                <a:lnTo>
                  <a:pt x="303" y="27"/>
                </a:lnTo>
                <a:lnTo>
                  <a:pt x="280" y="21"/>
                </a:lnTo>
                <a:lnTo>
                  <a:pt x="280" y="6"/>
                </a:lnTo>
                <a:lnTo>
                  <a:pt x="270" y="0"/>
                </a:lnTo>
                <a:lnTo>
                  <a:pt x="38" y="43"/>
                </a:lnTo>
                <a:lnTo>
                  <a:pt x="29" y="30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90" name="Freeform 189"/>
          <p:cNvSpPr>
            <a:spLocks/>
          </p:cNvSpPr>
          <p:nvPr/>
        </p:nvSpPr>
        <p:spPr bwMode="auto">
          <a:xfrm>
            <a:off x="7539505" y="2385126"/>
            <a:ext cx="201035" cy="388541"/>
          </a:xfrm>
          <a:custGeom>
            <a:avLst/>
            <a:gdLst>
              <a:gd name="T0" fmla="*/ 2147483647 w 84"/>
              <a:gd name="T1" fmla="*/ 2147483647 h 166"/>
              <a:gd name="T2" fmla="*/ 2147483647 w 84"/>
              <a:gd name="T3" fmla="*/ 0 h 166"/>
              <a:gd name="T4" fmla="*/ 2147483647 w 84"/>
              <a:gd name="T5" fmla="*/ 2147483647 h 166"/>
              <a:gd name="T6" fmla="*/ 2147483647 w 84"/>
              <a:gd name="T7" fmla="*/ 2147483647 h 166"/>
              <a:gd name="T8" fmla="*/ 2147483647 w 84"/>
              <a:gd name="T9" fmla="*/ 2147483647 h 166"/>
              <a:gd name="T10" fmla="*/ 2147483647 w 84"/>
              <a:gd name="T11" fmla="*/ 2147483647 h 166"/>
              <a:gd name="T12" fmla="*/ 2147483647 w 84"/>
              <a:gd name="T13" fmla="*/ 2147483647 h 166"/>
              <a:gd name="T14" fmla="*/ 2147483647 w 84"/>
              <a:gd name="T15" fmla="*/ 2147483647 h 166"/>
              <a:gd name="T16" fmla="*/ 2147483647 w 84"/>
              <a:gd name="T17" fmla="*/ 2147483647 h 166"/>
              <a:gd name="T18" fmla="*/ 2147483647 w 84"/>
              <a:gd name="T19" fmla="*/ 2147483647 h 166"/>
              <a:gd name="T20" fmla="*/ 2147483647 w 84"/>
              <a:gd name="T21" fmla="*/ 2147483647 h 166"/>
              <a:gd name="T22" fmla="*/ 0 w 84"/>
              <a:gd name="T23" fmla="*/ 2147483647 h 166"/>
              <a:gd name="T24" fmla="*/ 2147483647 w 84"/>
              <a:gd name="T25" fmla="*/ 2147483647 h 16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4"/>
              <a:gd name="T40" fmla="*/ 0 h 166"/>
              <a:gd name="T41" fmla="*/ 84 w 84"/>
              <a:gd name="T42" fmla="*/ 166 h 16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4" h="166">
                <a:moveTo>
                  <a:pt x="15" y="1"/>
                </a:moveTo>
                <a:lnTo>
                  <a:pt x="35" y="0"/>
                </a:lnTo>
                <a:lnTo>
                  <a:pt x="75" y="25"/>
                </a:lnTo>
                <a:lnTo>
                  <a:pt x="69" y="45"/>
                </a:lnTo>
                <a:lnTo>
                  <a:pt x="83" y="58"/>
                </a:lnTo>
                <a:lnTo>
                  <a:pt x="84" y="136"/>
                </a:lnTo>
                <a:lnTo>
                  <a:pt x="70" y="166"/>
                </a:lnTo>
                <a:lnTo>
                  <a:pt x="54" y="155"/>
                </a:lnTo>
                <a:lnTo>
                  <a:pt x="37" y="154"/>
                </a:lnTo>
                <a:lnTo>
                  <a:pt x="8" y="138"/>
                </a:lnTo>
                <a:lnTo>
                  <a:pt x="30" y="89"/>
                </a:lnTo>
                <a:lnTo>
                  <a:pt x="0" y="63"/>
                </a:lnTo>
                <a:lnTo>
                  <a:pt x="15" y="1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91" name="Freeform 190"/>
          <p:cNvSpPr>
            <a:spLocks/>
          </p:cNvSpPr>
          <p:nvPr/>
        </p:nvSpPr>
        <p:spPr bwMode="auto">
          <a:xfrm>
            <a:off x="7572510" y="1737559"/>
            <a:ext cx="220539" cy="404548"/>
          </a:xfrm>
          <a:custGeom>
            <a:avLst/>
            <a:gdLst>
              <a:gd name="T0" fmla="*/ 0 w 93"/>
              <a:gd name="T1" fmla="*/ 2147483647 h 172"/>
              <a:gd name="T2" fmla="*/ 2147483647 w 93"/>
              <a:gd name="T3" fmla="*/ 0 h 172"/>
              <a:gd name="T4" fmla="*/ 2147483647 w 93"/>
              <a:gd name="T5" fmla="*/ 2147483647 h 172"/>
              <a:gd name="T6" fmla="*/ 2147483647 w 93"/>
              <a:gd name="T7" fmla="*/ 2147483647 h 172"/>
              <a:gd name="T8" fmla="*/ 2147483647 w 93"/>
              <a:gd name="T9" fmla="*/ 2147483647 h 172"/>
              <a:gd name="T10" fmla="*/ 2147483647 w 93"/>
              <a:gd name="T11" fmla="*/ 2147483647 h 172"/>
              <a:gd name="T12" fmla="*/ 2147483647 w 93"/>
              <a:gd name="T13" fmla="*/ 2147483647 h 172"/>
              <a:gd name="T14" fmla="*/ 2147483647 w 93"/>
              <a:gd name="T15" fmla="*/ 2147483647 h 172"/>
              <a:gd name="T16" fmla="*/ 2147483647 w 93"/>
              <a:gd name="T17" fmla="*/ 2147483647 h 172"/>
              <a:gd name="T18" fmla="*/ 0 w 93"/>
              <a:gd name="T19" fmla="*/ 2147483647 h 1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"/>
              <a:gd name="T31" fmla="*/ 0 h 172"/>
              <a:gd name="T32" fmla="*/ 93 w 93"/>
              <a:gd name="T33" fmla="*/ 172 h 1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" h="172">
                <a:moveTo>
                  <a:pt x="0" y="18"/>
                </a:moveTo>
                <a:lnTo>
                  <a:pt x="68" y="0"/>
                </a:lnTo>
                <a:lnTo>
                  <a:pt x="93" y="47"/>
                </a:lnTo>
                <a:lnTo>
                  <a:pt x="80" y="59"/>
                </a:lnTo>
                <a:lnTo>
                  <a:pt x="85" y="163"/>
                </a:lnTo>
                <a:lnTo>
                  <a:pt x="46" y="172"/>
                </a:lnTo>
                <a:lnTo>
                  <a:pt x="27" y="129"/>
                </a:lnTo>
                <a:lnTo>
                  <a:pt x="26" y="78"/>
                </a:lnTo>
                <a:lnTo>
                  <a:pt x="9" y="63"/>
                </a:lnTo>
                <a:lnTo>
                  <a:pt x="0" y="18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92" name="Freeform 191"/>
          <p:cNvSpPr>
            <a:spLocks/>
          </p:cNvSpPr>
          <p:nvPr/>
        </p:nvSpPr>
        <p:spPr bwMode="auto">
          <a:xfrm>
            <a:off x="7655025" y="2025690"/>
            <a:ext cx="474084" cy="211005"/>
          </a:xfrm>
          <a:custGeom>
            <a:avLst/>
            <a:gdLst>
              <a:gd name="T0" fmla="*/ 0 w 198"/>
              <a:gd name="T1" fmla="*/ 2147483647 h 90"/>
              <a:gd name="T2" fmla="*/ 2147483647 w 198"/>
              <a:gd name="T3" fmla="*/ 2147483647 h 90"/>
              <a:gd name="T4" fmla="*/ 2147483647 w 198"/>
              <a:gd name="T5" fmla="*/ 2147483647 h 90"/>
              <a:gd name="T6" fmla="*/ 2147483647 w 198"/>
              <a:gd name="T7" fmla="*/ 0 h 90"/>
              <a:gd name="T8" fmla="*/ 2147483647 w 198"/>
              <a:gd name="T9" fmla="*/ 2147483647 h 90"/>
              <a:gd name="T10" fmla="*/ 2147483647 w 198"/>
              <a:gd name="T11" fmla="*/ 2147483647 h 90"/>
              <a:gd name="T12" fmla="*/ 2147483647 w 198"/>
              <a:gd name="T13" fmla="*/ 2147483647 h 90"/>
              <a:gd name="T14" fmla="*/ 2147483647 w 198"/>
              <a:gd name="T15" fmla="*/ 2147483647 h 90"/>
              <a:gd name="T16" fmla="*/ 2147483647 w 198"/>
              <a:gd name="T17" fmla="*/ 2147483647 h 90"/>
              <a:gd name="T18" fmla="*/ 2147483647 w 198"/>
              <a:gd name="T19" fmla="*/ 2147483647 h 90"/>
              <a:gd name="T20" fmla="*/ 2147483647 w 198"/>
              <a:gd name="T21" fmla="*/ 2147483647 h 90"/>
              <a:gd name="T22" fmla="*/ 2147483647 w 198"/>
              <a:gd name="T23" fmla="*/ 2147483647 h 90"/>
              <a:gd name="T24" fmla="*/ 2147483647 w 198"/>
              <a:gd name="T25" fmla="*/ 2147483647 h 90"/>
              <a:gd name="T26" fmla="*/ 2147483647 w 198"/>
              <a:gd name="T27" fmla="*/ 2147483647 h 90"/>
              <a:gd name="T28" fmla="*/ 2147483647 w 198"/>
              <a:gd name="T29" fmla="*/ 2147483647 h 90"/>
              <a:gd name="T30" fmla="*/ 2147483647 w 198"/>
              <a:gd name="T31" fmla="*/ 2147483647 h 90"/>
              <a:gd name="T32" fmla="*/ 2147483647 w 198"/>
              <a:gd name="T33" fmla="*/ 2147483647 h 90"/>
              <a:gd name="T34" fmla="*/ 2147483647 w 198"/>
              <a:gd name="T35" fmla="*/ 2147483647 h 90"/>
              <a:gd name="T36" fmla="*/ 2147483647 w 198"/>
              <a:gd name="T37" fmla="*/ 2147483647 h 90"/>
              <a:gd name="T38" fmla="*/ 0 w 198"/>
              <a:gd name="T39" fmla="*/ 2147483647 h 9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98"/>
              <a:gd name="T61" fmla="*/ 0 h 90"/>
              <a:gd name="T62" fmla="*/ 198 w 198"/>
              <a:gd name="T63" fmla="*/ 90 h 9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98" h="90">
                <a:moveTo>
                  <a:pt x="0" y="36"/>
                </a:moveTo>
                <a:lnTo>
                  <a:pt x="101" y="11"/>
                </a:lnTo>
                <a:lnTo>
                  <a:pt x="113" y="12"/>
                </a:lnTo>
                <a:lnTo>
                  <a:pt x="125" y="0"/>
                </a:lnTo>
                <a:lnTo>
                  <a:pt x="135" y="6"/>
                </a:lnTo>
                <a:lnTo>
                  <a:pt x="123" y="32"/>
                </a:lnTo>
                <a:lnTo>
                  <a:pt x="144" y="30"/>
                </a:lnTo>
                <a:lnTo>
                  <a:pt x="156" y="50"/>
                </a:lnTo>
                <a:lnTo>
                  <a:pt x="170" y="52"/>
                </a:lnTo>
                <a:lnTo>
                  <a:pt x="180" y="49"/>
                </a:lnTo>
                <a:lnTo>
                  <a:pt x="180" y="38"/>
                </a:lnTo>
                <a:lnTo>
                  <a:pt x="163" y="24"/>
                </a:lnTo>
                <a:lnTo>
                  <a:pt x="176" y="23"/>
                </a:lnTo>
                <a:lnTo>
                  <a:pt x="198" y="53"/>
                </a:lnTo>
                <a:lnTo>
                  <a:pt x="177" y="71"/>
                </a:lnTo>
                <a:lnTo>
                  <a:pt x="153" y="62"/>
                </a:lnTo>
                <a:lnTo>
                  <a:pt x="138" y="84"/>
                </a:lnTo>
                <a:lnTo>
                  <a:pt x="108" y="62"/>
                </a:lnTo>
                <a:lnTo>
                  <a:pt x="8" y="90"/>
                </a:lnTo>
                <a:lnTo>
                  <a:pt x="0" y="36"/>
                </a:lnTo>
                <a:close/>
              </a:path>
            </a:pathLst>
          </a:custGeom>
          <a:solidFill>
            <a:srgbClr val="FFFF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40F10">
                  <a:lumMod val="75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193" name="Freeform 2"/>
          <p:cNvSpPr>
            <a:spLocks/>
          </p:cNvSpPr>
          <p:nvPr/>
        </p:nvSpPr>
        <p:spPr bwMode="auto">
          <a:xfrm>
            <a:off x="1476936" y="2345836"/>
            <a:ext cx="1131200" cy="1695317"/>
          </a:xfrm>
          <a:custGeom>
            <a:avLst/>
            <a:gdLst>
              <a:gd name="T0" fmla="*/ 2147483647 w 468"/>
              <a:gd name="T1" fmla="*/ 0 h 723"/>
              <a:gd name="T2" fmla="*/ 2147483647 w 468"/>
              <a:gd name="T3" fmla="*/ 2147483647 h 723"/>
              <a:gd name="T4" fmla="*/ 2147483647 w 468"/>
              <a:gd name="T5" fmla="*/ 2147483647 h 723"/>
              <a:gd name="T6" fmla="*/ 2147483647 w 468"/>
              <a:gd name="T7" fmla="*/ 2147483647 h 723"/>
              <a:gd name="T8" fmla="*/ 2147483647 w 468"/>
              <a:gd name="T9" fmla="*/ 2147483647 h 723"/>
              <a:gd name="T10" fmla="*/ 2147483647 w 468"/>
              <a:gd name="T11" fmla="*/ 2147483647 h 723"/>
              <a:gd name="T12" fmla="*/ 2147483647 w 468"/>
              <a:gd name="T13" fmla="*/ 2147483647 h 723"/>
              <a:gd name="T14" fmla="*/ 2147483647 w 468"/>
              <a:gd name="T15" fmla="*/ 2147483647 h 723"/>
              <a:gd name="T16" fmla="*/ 2147483647 w 468"/>
              <a:gd name="T17" fmla="*/ 2147483647 h 723"/>
              <a:gd name="T18" fmla="*/ 2147483647 w 468"/>
              <a:gd name="T19" fmla="*/ 2147483647 h 723"/>
              <a:gd name="T20" fmla="*/ 2147483647 w 468"/>
              <a:gd name="T21" fmla="*/ 2147483647 h 723"/>
              <a:gd name="T22" fmla="*/ 2147483647 w 468"/>
              <a:gd name="T23" fmla="*/ 2147483647 h 723"/>
              <a:gd name="T24" fmla="*/ 2147483647 w 468"/>
              <a:gd name="T25" fmla="*/ 2147483647 h 723"/>
              <a:gd name="T26" fmla="*/ 2147483647 w 468"/>
              <a:gd name="T27" fmla="*/ 2147483647 h 723"/>
              <a:gd name="T28" fmla="*/ 2147483647 w 468"/>
              <a:gd name="T29" fmla="*/ 2147483647 h 723"/>
              <a:gd name="T30" fmla="*/ 2147483647 w 468"/>
              <a:gd name="T31" fmla="*/ 2147483647 h 723"/>
              <a:gd name="T32" fmla="*/ 2147483647 w 468"/>
              <a:gd name="T33" fmla="*/ 2147483647 h 723"/>
              <a:gd name="T34" fmla="*/ 2147483647 w 468"/>
              <a:gd name="T35" fmla="*/ 2147483647 h 723"/>
              <a:gd name="T36" fmla="*/ 2147483647 w 468"/>
              <a:gd name="T37" fmla="*/ 2147483647 h 723"/>
              <a:gd name="T38" fmla="*/ 2147483647 w 468"/>
              <a:gd name="T39" fmla="*/ 2147483647 h 723"/>
              <a:gd name="T40" fmla="*/ 2147483647 w 468"/>
              <a:gd name="T41" fmla="*/ 2147483647 h 723"/>
              <a:gd name="T42" fmla="*/ 2147483647 w 468"/>
              <a:gd name="T43" fmla="*/ 2147483647 h 723"/>
              <a:gd name="T44" fmla="*/ 2147483647 w 468"/>
              <a:gd name="T45" fmla="*/ 2147483647 h 723"/>
              <a:gd name="T46" fmla="*/ 2147483647 w 468"/>
              <a:gd name="T47" fmla="*/ 2147483647 h 723"/>
              <a:gd name="T48" fmla="*/ 2147483647 w 468"/>
              <a:gd name="T49" fmla="*/ 2147483647 h 723"/>
              <a:gd name="T50" fmla="*/ 2147483647 w 468"/>
              <a:gd name="T51" fmla="*/ 2147483647 h 723"/>
              <a:gd name="T52" fmla="*/ 2147483647 w 468"/>
              <a:gd name="T53" fmla="*/ 2147483647 h 723"/>
              <a:gd name="T54" fmla="*/ 2147483647 w 468"/>
              <a:gd name="T55" fmla="*/ 2147483647 h 723"/>
              <a:gd name="T56" fmla="*/ 2147483647 w 468"/>
              <a:gd name="T57" fmla="*/ 2147483647 h 723"/>
              <a:gd name="T58" fmla="*/ 2147483647 w 468"/>
              <a:gd name="T59" fmla="*/ 2147483647 h 723"/>
              <a:gd name="T60" fmla="*/ 2147483647 w 468"/>
              <a:gd name="T61" fmla="*/ 2147483647 h 723"/>
              <a:gd name="T62" fmla="*/ 2147483647 w 468"/>
              <a:gd name="T63" fmla="*/ 2147483647 h 723"/>
              <a:gd name="T64" fmla="*/ 2147483647 w 468"/>
              <a:gd name="T65" fmla="*/ 2147483647 h 723"/>
              <a:gd name="T66" fmla="*/ 2147483647 w 468"/>
              <a:gd name="T67" fmla="*/ 2147483647 h 723"/>
              <a:gd name="T68" fmla="*/ 2147483647 w 468"/>
              <a:gd name="T69" fmla="*/ 2147483647 h 723"/>
              <a:gd name="T70" fmla="*/ 2147483647 w 468"/>
              <a:gd name="T71" fmla="*/ 2147483647 h 723"/>
              <a:gd name="T72" fmla="*/ 2147483647 w 468"/>
              <a:gd name="T73" fmla="*/ 2147483647 h 723"/>
              <a:gd name="T74" fmla="*/ 2147483647 w 468"/>
              <a:gd name="T75" fmla="*/ 2147483647 h 723"/>
              <a:gd name="T76" fmla="*/ 2147483647 w 468"/>
              <a:gd name="T77" fmla="*/ 2147483647 h 723"/>
              <a:gd name="T78" fmla="*/ 2147483647 w 468"/>
              <a:gd name="T79" fmla="*/ 2147483647 h 723"/>
              <a:gd name="T80" fmla="*/ 2147483647 w 468"/>
              <a:gd name="T81" fmla="*/ 2147483647 h 723"/>
              <a:gd name="T82" fmla="*/ 2147483647 w 468"/>
              <a:gd name="T83" fmla="*/ 2147483647 h 723"/>
              <a:gd name="T84" fmla="*/ 2147483647 w 468"/>
              <a:gd name="T85" fmla="*/ 2147483647 h 723"/>
              <a:gd name="T86" fmla="*/ 0 w 468"/>
              <a:gd name="T87" fmla="*/ 2147483647 h 723"/>
              <a:gd name="T88" fmla="*/ 2147483647 w 468"/>
              <a:gd name="T89" fmla="*/ 2147483647 h 723"/>
              <a:gd name="T90" fmla="*/ 2147483647 w 468"/>
              <a:gd name="T91" fmla="*/ 2147483647 h 723"/>
              <a:gd name="T92" fmla="*/ 2147483647 w 468"/>
              <a:gd name="T93" fmla="*/ 2147483647 h 723"/>
              <a:gd name="T94" fmla="*/ 2147483647 w 468"/>
              <a:gd name="T95" fmla="*/ 0 h 72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68"/>
              <a:gd name="T145" fmla="*/ 0 h 723"/>
              <a:gd name="T146" fmla="*/ 468 w 468"/>
              <a:gd name="T147" fmla="*/ 723 h 72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68" h="723">
                <a:moveTo>
                  <a:pt x="36" y="0"/>
                </a:moveTo>
                <a:lnTo>
                  <a:pt x="251" y="43"/>
                </a:lnTo>
                <a:lnTo>
                  <a:pt x="204" y="256"/>
                </a:lnTo>
                <a:lnTo>
                  <a:pt x="446" y="580"/>
                </a:lnTo>
                <a:lnTo>
                  <a:pt x="468" y="621"/>
                </a:lnTo>
                <a:lnTo>
                  <a:pt x="445" y="641"/>
                </a:lnTo>
                <a:lnTo>
                  <a:pt x="430" y="677"/>
                </a:lnTo>
                <a:lnTo>
                  <a:pt x="416" y="698"/>
                </a:lnTo>
                <a:lnTo>
                  <a:pt x="431" y="717"/>
                </a:lnTo>
                <a:lnTo>
                  <a:pt x="406" y="723"/>
                </a:lnTo>
                <a:lnTo>
                  <a:pt x="264" y="718"/>
                </a:lnTo>
                <a:lnTo>
                  <a:pt x="255" y="676"/>
                </a:lnTo>
                <a:lnTo>
                  <a:pt x="230" y="645"/>
                </a:lnTo>
                <a:lnTo>
                  <a:pt x="212" y="634"/>
                </a:lnTo>
                <a:lnTo>
                  <a:pt x="207" y="612"/>
                </a:lnTo>
                <a:lnTo>
                  <a:pt x="192" y="600"/>
                </a:lnTo>
                <a:lnTo>
                  <a:pt x="177" y="585"/>
                </a:lnTo>
                <a:lnTo>
                  <a:pt x="172" y="568"/>
                </a:lnTo>
                <a:lnTo>
                  <a:pt x="158" y="557"/>
                </a:lnTo>
                <a:lnTo>
                  <a:pt x="136" y="563"/>
                </a:lnTo>
                <a:lnTo>
                  <a:pt x="111" y="554"/>
                </a:lnTo>
                <a:lnTo>
                  <a:pt x="111" y="545"/>
                </a:lnTo>
                <a:lnTo>
                  <a:pt x="110" y="525"/>
                </a:lnTo>
                <a:lnTo>
                  <a:pt x="100" y="503"/>
                </a:lnTo>
                <a:lnTo>
                  <a:pt x="99" y="485"/>
                </a:lnTo>
                <a:lnTo>
                  <a:pt x="88" y="469"/>
                </a:lnTo>
                <a:lnTo>
                  <a:pt x="91" y="454"/>
                </a:lnTo>
                <a:lnTo>
                  <a:pt x="60" y="417"/>
                </a:lnTo>
                <a:lnTo>
                  <a:pt x="60" y="396"/>
                </a:lnTo>
                <a:lnTo>
                  <a:pt x="76" y="388"/>
                </a:lnTo>
                <a:lnTo>
                  <a:pt x="76" y="375"/>
                </a:lnTo>
                <a:lnTo>
                  <a:pt x="60" y="371"/>
                </a:lnTo>
                <a:lnTo>
                  <a:pt x="53" y="351"/>
                </a:lnTo>
                <a:lnTo>
                  <a:pt x="45" y="316"/>
                </a:lnTo>
                <a:lnTo>
                  <a:pt x="68" y="335"/>
                </a:lnTo>
                <a:lnTo>
                  <a:pt x="59" y="310"/>
                </a:lnTo>
                <a:lnTo>
                  <a:pt x="76" y="310"/>
                </a:lnTo>
                <a:lnTo>
                  <a:pt x="76" y="292"/>
                </a:lnTo>
                <a:lnTo>
                  <a:pt x="59" y="280"/>
                </a:lnTo>
                <a:lnTo>
                  <a:pt x="51" y="297"/>
                </a:lnTo>
                <a:lnTo>
                  <a:pt x="36" y="291"/>
                </a:lnTo>
                <a:lnTo>
                  <a:pt x="6" y="210"/>
                </a:lnTo>
                <a:lnTo>
                  <a:pt x="14" y="152"/>
                </a:lnTo>
                <a:lnTo>
                  <a:pt x="0" y="119"/>
                </a:lnTo>
                <a:lnTo>
                  <a:pt x="7" y="94"/>
                </a:lnTo>
                <a:lnTo>
                  <a:pt x="22" y="89"/>
                </a:lnTo>
                <a:lnTo>
                  <a:pt x="36" y="49"/>
                </a:lnTo>
                <a:lnTo>
                  <a:pt x="36" y="0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94" name="Freeform 47"/>
          <p:cNvSpPr>
            <a:spLocks/>
          </p:cNvSpPr>
          <p:nvPr/>
        </p:nvSpPr>
        <p:spPr bwMode="auto">
          <a:xfrm>
            <a:off x="7655025" y="2175576"/>
            <a:ext cx="246043" cy="184812"/>
          </a:xfrm>
          <a:custGeom>
            <a:avLst/>
            <a:gdLst>
              <a:gd name="T0" fmla="*/ 0 w 103"/>
              <a:gd name="T1" fmla="*/ 2147483647 h 79"/>
              <a:gd name="T2" fmla="*/ 2147483647 w 103"/>
              <a:gd name="T3" fmla="*/ 0 h 79"/>
              <a:gd name="T4" fmla="*/ 2147483647 w 103"/>
              <a:gd name="T5" fmla="*/ 2147483647 h 79"/>
              <a:gd name="T6" fmla="*/ 2147483647 w 103"/>
              <a:gd name="T7" fmla="*/ 2147483647 h 79"/>
              <a:gd name="T8" fmla="*/ 2147483647 w 103"/>
              <a:gd name="T9" fmla="*/ 2147483647 h 79"/>
              <a:gd name="T10" fmla="*/ 2147483647 w 103"/>
              <a:gd name="T11" fmla="*/ 2147483647 h 79"/>
              <a:gd name="T12" fmla="*/ 2147483647 w 103"/>
              <a:gd name="T13" fmla="*/ 2147483647 h 79"/>
              <a:gd name="T14" fmla="*/ 0 w 103"/>
              <a:gd name="T15" fmla="*/ 2147483647 h 7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3"/>
              <a:gd name="T25" fmla="*/ 0 h 79"/>
              <a:gd name="T26" fmla="*/ 103 w 103"/>
              <a:gd name="T27" fmla="*/ 79 h 7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3" h="79">
                <a:moveTo>
                  <a:pt x="0" y="20"/>
                </a:moveTo>
                <a:lnTo>
                  <a:pt x="79" y="0"/>
                </a:lnTo>
                <a:lnTo>
                  <a:pt x="103" y="36"/>
                </a:lnTo>
                <a:lnTo>
                  <a:pt x="89" y="52"/>
                </a:lnTo>
                <a:lnTo>
                  <a:pt x="64" y="46"/>
                </a:lnTo>
                <a:lnTo>
                  <a:pt x="25" y="79"/>
                </a:lnTo>
                <a:lnTo>
                  <a:pt x="4" y="62"/>
                </a:lnTo>
                <a:lnTo>
                  <a:pt x="0" y="20"/>
                </a:lnTo>
                <a:close/>
              </a:path>
            </a:pathLst>
          </a:custGeom>
          <a:solidFill>
            <a:schemeClr val="bg1"/>
          </a:solidFill>
          <a:ln w="6350" cmpd="sng">
            <a:solidFill>
              <a:srgbClr val="000618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26C0D"/>
              </a:solidFill>
              <a:latin typeface="Calibri"/>
              <a:cs typeface="Calibri"/>
            </a:endParaRPr>
          </a:p>
        </p:txBody>
      </p:sp>
      <p:sp>
        <p:nvSpPr>
          <p:cNvPr id="195" name="Freeform 48"/>
          <p:cNvSpPr>
            <a:spLocks/>
          </p:cNvSpPr>
          <p:nvPr/>
        </p:nvSpPr>
        <p:spPr bwMode="auto">
          <a:xfrm>
            <a:off x="6918395" y="1776849"/>
            <a:ext cx="838648" cy="672306"/>
          </a:xfrm>
          <a:custGeom>
            <a:avLst/>
            <a:gdLst>
              <a:gd name="T0" fmla="*/ 2147483647 w 351"/>
              <a:gd name="T1" fmla="*/ 2147483647 h 286"/>
              <a:gd name="T2" fmla="*/ 2147483647 w 351"/>
              <a:gd name="T3" fmla="*/ 2147483647 h 286"/>
              <a:gd name="T4" fmla="*/ 2147483647 w 351"/>
              <a:gd name="T5" fmla="*/ 2147483647 h 286"/>
              <a:gd name="T6" fmla="*/ 2147483647 w 351"/>
              <a:gd name="T7" fmla="*/ 2147483647 h 286"/>
              <a:gd name="T8" fmla="*/ 2147483647 w 351"/>
              <a:gd name="T9" fmla="*/ 2147483647 h 286"/>
              <a:gd name="T10" fmla="*/ 2147483647 w 351"/>
              <a:gd name="T11" fmla="*/ 2147483647 h 286"/>
              <a:gd name="T12" fmla="*/ 2147483647 w 351"/>
              <a:gd name="T13" fmla="*/ 2147483647 h 286"/>
              <a:gd name="T14" fmla="*/ 2147483647 w 351"/>
              <a:gd name="T15" fmla="*/ 2147483647 h 286"/>
              <a:gd name="T16" fmla="*/ 2147483647 w 351"/>
              <a:gd name="T17" fmla="*/ 2147483647 h 286"/>
              <a:gd name="T18" fmla="*/ 2147483647 w 351"/>
              <a:gd name="T19" fmla="*/ 2147483647 h 286"/>
              <a:gd name="T20" fmla="*/ 2147483647 w 351"/>
              <a:gd name="T21" fmla="*/ 2147483647 h 286"/>
              <a:gd name="T22" fmla="*/ 2147483647 w 351"/>
              <a:gd name="T23" fmla="*/ 2147483647 h 286"/>
              <a:gd name="T24" fmla="*/ 2147483647 w 351"/>
              <a:gd name="T25" fmla="*/ 0 h 286"/>
              <a:gd name="T26" fmla="*/ 2147483647 w 351"/>
              <a:gd name="T27" fmla="*/ 2147483647 h 286"/>
              <a:gd name="T28" fmla="*/ 2147483647 w 351"/>
              <a:gd name="T29" fmla="*/ 2147483647 h 286"/>
              <a:gd name="T30" fmla="*/ 2147483647 w 351"/>
              <a:gd name="T31" fmla="*/ 2147483647 h 286"/>
              <a:gd name="T32" fmla="*/ 2147483647 w 351"/>
              <a:gd name="T33" fmla="*/ 2147483647 h 286"/>
              <a:gd name="T34" fmla="*/ 2147483647 w 351"/>
              <a:gd name="T35" fmla="*/ 2147483647 h 286"/>
              <a:gd name="T36" fmla="*/ 2147483647 w 351"/>
              <a:gd name="T37" fmla="*/ 2147483647 h 286"/>
              <a:gd name="T38" fmla="*/ 2147483647 w 351"/>
              <a:gd name="T39" fmla="*/ 2147483647 h 286"/>
              <a:gd name="T40" fmla="*/ 2147483647 w 351"/>
              <a:gd name="T41" fmla="*/ 2147483647 h 286"/>
              <a:gd name="T42" fmla="*/ 2147483647 w 351"/>
              <a:gd name="T43" fmla="*/ 2147483647 h 286"/>
              <a:gd name="T44" fmla="*/ 2147483647 w 351"/>
              <a:gd name="T45" fmla="*/ 2147483647 h 286"/>
              <a:gd name="T46" fmla="*/ 2147483647 w 351"/>
              <a:gd name="T47" fmla="*/ 2147483647 h 286"/>
              <a:gd name="T48" fmla="*/ 2147483647 w 351"/>
              <a:gd name="T49" fmla="*/ 2147483647 h 286"/>
              <a:gd name="T50" fmla="*/ 2147483647 w 351"/>
              <a:gd name="T51" fmla="*/ 2147483647 h 286"/>
              <a:gd name="T52" fmla="*/ 2147483647 w 351"/>
              <a:gd name="T53" fmla="*/ 2147483647 h 286"/>
              <a:gd name="T54" fmla="*/ 2147483647 w 351"/>
              <a:gd name="T55" fmla="*/ 2147483647 h 286"/>
              <a:gd name="T56" fmla="*/ 0 w 351"/>
              <a:gd name="T57" fmla="*/ 2147483647 h 286"/>
              <a:gd name="T58" fmla="*/ 2147483647 w 351"/>
              <a:gd name="T59" fmla="*/ 2147483647 h 286"/>
              <a:gd name="T60" fmla="*/ 2147483647 w 351"/>
              <a:gd name="T61" fmla="*/ 2147483647 h 28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51"/>
              <a:gd name="T94" fmla="*/ 0 h 286"/>
              <a:gd name="T95" fmla="*/ 351 w 351"/>
              <a:gd name="T96" fmla="*/ 286 h 28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51" h="286">
                <a:moveTo>
                  <a:pt x="27" y="192"/>
                </a:moveTo>
                <a:lnTo>
                  <a:pt x="60" y="175"/>
                </a:lnTo>
                <a:lnTo>
                  <a:pt x="105" y="171"/>
                </a:lnTo>
                <a:lnTo>
                  <a:pt x="116" y="156"/>
                </a:lnTo>
                <a:lnTo>
                  <a:pt x="132" y="154"/>
                </a:lnTo>
                <a:lnTo>
                  <a:pt x="141" y="138"/>
                </a:lnTo>
                <a:lnTo>
                  <a:pt x="156" y="132"/>
                </a:lnTo>
                <a:lnTo>
                  <a:pt x="149" y="102"/>
                </a:lnTo>
                <a:lnTo>
                  <a:pt x="140" y="94"/>
                </a:lnTo>
                <a:lnTo>
                  <a:pt x="159" y="70"/>
                </a:lnTo>
                <a:lnTo>
                  <a:pt x="171" y="70"/>
                </a:lnTo>
                <a:lnTo>
                  <a:pt x="212" y="19"/>
                </a:lnTo>
                <a:lnTo>
                  <a:pt x="275" y="0"/>
                </a:lnTo>
                <a:lnTo>
                  <a:pt x="282" y="48"/>
                </a:lnTo>
                <a:lnTo>
                  <a:pt x="285" y="46"/>
                </a:lnTo>
                <a:lnTo>
                  <a:pt x="300" y="63"/>
                </a:lnTo>
                <a:lnTo>
                  <a:pt x="301" y="112"/>
                </a:lnTo>
                <a:lnTo>
                  <a:pt x="320" y="152"/>
                </a:lnTo>
                <a:lnTo>
                  <a:pt x="327" y="204"/>
                </a:lnTo>
                <a:lnTo>
                  <a:pt x="329" y="249"/>
                </a:lnTo>
                <a:lnTo>
                  <a:pt x="351" y="264"/>
                </a:lnTo>
                <a:lnTo>
                  <a:pt x="335" y="286"/>
                </a:lnTo>
                <a:lnTo>
                  <a:pt x="294" y="260"/>
                </a:lnTo>
                <a:lnTo>
                  <a:pt x="273" y="262"/>
                </a:lnTo>
                <a:lnTo>
                  <a:pt x="252" y="256"/>
                </a:lnTo>
                <a:lnTo>
                  <a:pt x="253" y="241"/>
                </a:lnTo>
                <a:lnTo>
                  <a:pt x="240" y="236"/>
                </a:lnTo>
                <a:lnTo>
                  <a:pt x="10" y="280"/>
                </a:lnTo>
                <a:lnTo>
                  <a:pt x="0" y="267"/>
                </a:lnTo>
                <a:lnTo>
                  <a:pt x="35" y="216"/>
                </a:lnTo>
                <a:lnTo>
                  <a:pt x="27" y="192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96" name="Freeform 49"/>
          <p:cNvSpPr>
            <a:spLocks/>
          </p:cNvSpPr>
          <p:nvPr/>
        </p:nvSpPr>
        <p:spPr bwMode="auto">
          <a:xfrm>
            <a:off x="7734539" y="2341470"/>
            <a:ext cx="247544" cy="141156"/>
          </a:xfrm>
          <a:custGeom>
            <a:avLst/>
            <a:gdLst>
              <a:gd name="T0" fmla="*/ 0 w 102"/>
              <a:gd name="T1" fmla="*/ 2147483647 h 61"/>
              <a:gd name="T2" fmla="*/ 2147483647 w 102"/>
              <a:gd name="T3" fmla="*/ 2147483647 h 61"/>
              <a:gd name="T4" fmla="*/ 2147483647 w 102"/>
              <a:gd name="T5" fmla="*/ 0 h 61"/>
              <a:gd name="T6" fmla="*/ 2147483647 w 102"/>
              <a:gd name="T7" fmla="*/ 2147483647 h 61"/>
              <a:gd name="T8" fmla="*/ 2147483647 w 102"/>
              <a:gd name="T9" fmla="*/ 2147483647 h 61"/>
              <a:gd name="T10" fmla="*/ 2147483647 w 102"/>
              <a:gd name="T11" fmla="*/ 2147483647 h 61"/>
              <a:gd name="T12" fmla="*/ 2147483647 w 102"/>
              <a:gd name="T13" fmla="*/ 2147483647 h 61"/>
              <a:gd name="T14" fmla="*/ 0 w 102"/>
              <a:gd name="T15" fmla="*/ 2147483647 h 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2"/>
              <a:gd name="T25" fmla="*/ 0 h 61"/>
              <a:gd name="T26" fmla="*/ 102 w 102"/>
              <a:gd name="T27" fmla="*/ 61 h 6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2" h="61">
                <a:moveTo>
                  <a:pt x="0" y="45"/>
                </a:moveTo>
                <a:lnTo>
                  <a:pt x="42" y="25"/>
                </a:lnTo>
                <a:lnTo>
                  <a:pt x="83" y="0"/>
                </a:lnTo>
                <a:lnTo>
                  <a:pt x="90" y="1"/>
                </a:lnTo>
                <a:lnTo>
                  <a:pt x="102" y="2"/>
                </a:lnTo>
                <a:lnTo>
                  <a:pt x="62" y="34"/>
                </a:lnTo>
                <a:lnTo>
                  <a:pt x="12" y="61"/>
                </a:lnTo>
                <a:lnTo>
                  <a:pt x="0" y="45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97" name="Freeform 196"/>
          <p:cNvSpPr>
            <a:spLocks/>
          </p:cNvSpPr>
          <p:nvPr/>
        </p:nvSpPr>
        <p:spPr bwMode="auto">
          <a:xfrm>
            <a:off x="7841058" y="2147928"/>
            <a:ext cx="121521" cy="101865"/>
          </a:xfrm>
          <a:custGeom>
            <a:avLst/>
            <a:gdLst>
              <a:gd name="T0" fmla="*/ 0 w 52"/>
              <a:gd name="T1" fmla="*/ 2147483647 h 43"/>
              <a:gd name="T2" fmla="*/ 2147483647 w 52"/>
              <a:gd name="T3" fmla="*/ 0 h 43"/>
              <a:gd name="T4" fmla="*/ 2147483647 w 52"/>
              <a:gd name="T5" fmla="*/ 2147483647 h 43"/>
              <a:gd name="T6" fmla="*/ 2147483647 w 52"/>
              <a:gd name="T7" fmla="*/ 2147483647 h 43"/>
              <a:gd name="T8" fmla="*/ 2147483647 w 52"/>
              <a:gd name="T9" fmla="*/ 2147483647 h 43"/>
              <a:gd name="T10" fmla="*/ 2147483647 w 52"/>
              <a:gd name="T11" fmla="*/ 2147483647 h 43"/>
              <a:gd name="T12" fmla="*/ 0 w 52"/>
              <a:gd name="T13" fmla="*/ 2147483647 h 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"/>
              <a:gd name="T22" fmla="*/ 0 h 43"/>
              <a:gd name="T23" fmla="*/ 52 w 52"/>
              <a:gd name="T24" fmla="*/ 43 h 4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" h="43">
                <a:moveTo>
                  <a:pt x="0" y="7"/>
                </a:moveTo>
                <a:lnTo>
                  <a:pt x="22" y="0"/>
                </a:lnTo>
                <a:lnTo>
                  <a:pt x="52" y="22"/>
                </a:lnTo>
                <a:lnTo>
                  <a:pt x="46" y="28"/>
                </a:lnTo>
                <a:lnTo>
                  <a:pt x="31" y="28"/>
                </a:lnTo>
                <a:lnTo>
                  <a:pt x="24" y="43"/>
                </a:lnTo>
                <a:lnTo>
                  <a:pt x="0" y="7"/>
                </a:lnTo>
                <a:close/>
              </a:path>
            </a:pathLst>
          </a:cu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grpSp>
        <p:nvGrpSpPr>
          <p:cNvPr id="198" name="Group 197"/>
          <p:cNvGrpSpPr>
            <a:grpSpLocks/>
          </p:cNvGrpSpPr>
          <p:nvPr/>
        </p:nvGrpSpPr>
        <p:grpSpPr bwMode="auto">
          <a:xfrm>
            <a:off x="6660605" y="2817358"/>
            <a:ext cx="1025032" cy="602008"/>
            <a:chOff x="4439" y="1997"/>
            <a:chExt cx="669" cy="387"/>
          </a:xfrm>
          <a:solidFill>
            <a:schemeClr val="bg1"/>
          </a:solidFill>
        </p:grpSpPr>
        <p:sp>
          <p:nvSpPr>
            <p:cNvPr id="199" name="Freeform 53"/>
            <p:cNvSpPr>
              <a:spLocks/>
            </p:cNvSpPr>
            <p:nvPr/>
          </p:nvSpPr>
          <p:spPr bwMode="auto">
            <a:xfrm>
              <a:off x="4439" y="1997"/>
              <a:ext cx="644" cy="387"/>
            </a:xfrm>
            <a:custGeom>
              <a:avLst/>
              <a:gdLst>
                <a:gd name="T0" fmla="*/ 21849 w 413"/>
                <a:gd name="T1" fmla="*/ 36830 h 257"/>
                <a:gd name="T2" fmla="*/ 18044 w 413"/>
                <a:gd name="T3" fmla="*/ 42174 h 257"/>
                <a:gd name="T4" fmla="*/ 12576 w 413"/>
                <a:gd name="T5" fmla="*/ 43591 h 257"/>
                <a:gd name="T6" fmla="*/ 12180 w 413"/>
                <a:gd name="T7" fmla="*/ 47056 h 257"/>
                <a:gd name="T8" fmla="*/ 675 w 413"/>
                <a:gd name="T9" fmla="*/ 49762 h 257"/>
                <a:gd name="T10" fmla="*/ 0 w 413"/>
                <a:gd name="T11" fmla="*/ 52624 h 257"/>
                <a:gd name="T12" fmla="*/ 31743 w 413"/>
                <a:gd name="T13" fmla="*/ 49087 h 257"/>
                <a:gd name="T14" fmla="*/ 88875 w 413"/>
                <a:gd name="T15" fmla="*/ 41608 h 257"/>
                <a:gd name="T16" fmla="*/ 133099 w 413"/>
                <a:gd name="T17" fmla="*/ 34764 h 257"/>
                <a:gd name="T18" fmla="*/ 133099 w 413"/>
                <a:gd name="T19" fmla="*/ 29507 h 257"/>
                <a:gd name="T20" fmla="*/ 128246 w 413"/>
                <a:gd name="T21" fmla="*/ 27870 h 257"/>
                <a:gd name="T22" fmla="*/ 124425 w 413"/>
                <a:gd name="T23" fmla="*/ 30371 h 257"/>
                <a:gd name="T24" fmla="*/ 122187 w 413"/>
                <a:gd name="T25" fmla="*/ 23369 h 257"/>
                <a:gd name="T26" fmla="*/ 124425 w 413"/>
                <a:gd name="T27" fmla="*/ 16944 h 257"/>
                <a:gd name="T28" fmla="*/ 107861 w 413"/>
                <a:gd name="T29" fmla="*/ 12291 h 257"/>
                <a:gd name="T30" fmla="*/ 96747 w 413"/>
                <a:gd name="T31" fmla="*/ 13394 h 257"/>
                <a:gd name="T32" fmla="*/ 96374 w 413"/>
                <a:gd name="T33" fmla="*/ 3707 h 257"/>
                <a:gd name="T34" fmla="*/ 84667 w 413"/>
                <a:gd name="T35" fmla="*/ 0 h 257"/>
                <a:gd name="T36" fmla="*/ 76103 w 413"/>
                <a:gd name="T37" fmla="*/ 2357 h 257"/>
                <a:gd name="T38" fmla="*/ 70185 w 413"/>
                <a:gd name="T39" fmla="*/ 11387 h 257"/>
                <a:gd name="T40" fmla="*/ 59912 w 413"/>
                <a:gd name="T41" fmla="*/ 15052 h 257"/>
                <a:gd name="T42" fmla="*/ 55747 w 413"/>
                <a:gd name="T43" fmla="*/ 29618 h 257"/>
                <a:gd name="T44" fmla="*/ 39067 w 413"/>
                <a:gd name="T45" fmla="*/ 36830 h 257"/>
                <a:gd name="T46" fmla="*/ 25419 w 413"/>
                <a:gd name="T47" fmla="*/ 39735 h 257"/>
                <a:gd name="T48" fmla="*/ 21849 w 413"/>
                <a:gd name="T49" fmla="*/ 36830 h 2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13"/>
                <a:gd name="T76" fmla="*/ 0 h 257"/>
                <a:gd name="T77" fmla="*/ 413 w 413"/>
                <a:gd name="T78" fmla="*/ 257 h 25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13" h="257">
                  <a:moveTo>
                    <a:pt x="68" y="180"/>
                  </a:moveTo>
                  <a:lnTo>
                    <a:pt x="56" y="206"/>
                  </a:lnTo>
                  <a:lnTo>
                    <a:pt x="39" y="213"/>
                  </a:lnTo>
                  <a:lnTo>
                    <a:pt x="38" y="230"/>
                  </a:lnTo>
                  <a:lnTo>
                    <a:pt x="2" y="243"/>
                  </a:lnTo>
                  <a:lnTo>
                    <a:pt x="0" y="257"/>
                  </a:lnTo>
                  <a:lnTo>
                    <a:pt x="98" y="240"/>
                  </a:lnTo>
                  <a:lnTo>
                    <a:pt x="276" y="203"/>
                  </a:lnTo>
                  <a:lnTo>
                    <a:pt x="413" y="170"/>
                  </a:lnTo>
                  <a:lnTo>
                    <a:pt x="413" y="144"/>
                  </a:lnTo>
                  <a:lnTo>
                    <a:pt x="398" y="136"/>
                  </a:lnTo>
                  <a:lnTo>
                    <a:pt x="386" y="149"/>
                  </a:lnTo>
                  <a:lnTo>
                    <a:pt x="379" y="114"/>
                  </a:lnTo>
                  <a:lnTo>
                    <a:pt x="386" y="83"/>
                  </a:lnTo>
                  <a:lnTo>
                    <a:pt x="335" y="60"/>
                  </a:lnTo>
                  <a:lnTo>
                    <a:pt x="300" y="66"/>
                  </a:lnTo>
                  <a:lnTo>
                    <a:pt x="299" y="18"/>
                  </a:lnTo>
                  <a:lnTo>
                    <a:pt x="263" y="0"/>
                  </a:lnTo>
                  <a:lnTo>
                    <a:pt x="236" y="11"/>
                  </a:lnTo>
                  <a:lnTo>
                    <a:pt x="218" y="56"/>
                  </a:lnTo>
                  <a:lnTo>
                    <a:pt x="186" y="74"/>
                  </a:lnTo>
                  <a:lnTo>
                    <a:pt x="173" y="145"/>
                  </a:lnTo>
                  <a:lnTo>
                    <a:pt x="121" y="180"/>
                  </a:lnTo>
                  <a:lnTo>
                    <a:pt x="79" y="194"/>
                  </a:lnTo>
                  <a:lnTo>
                    <a:pt x="68" y="18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618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200" name="Freeform 54"/>
            <p:cNvSpPr>
              <a:spLocks/>
            </p:cNvSpPr>
            <p:nvPr/>
          </p:nvSpPr>
          <p:spPr bwMode="auto">
            <a:xfrm>
              <a:off x="5064" y="2093"/>
              <a:ext cx="44" cy="72"/>
            </a:xfrm>
            <a:custGeom>
              <a:avLst/>
              <a:gdLst>
                <a:gd name="T0" fmla="*/ 0 w 28"/>
                <a:gd name="T1" fmla="*/ 819 h 48"/>
                <a:gd name="T2" fmla="*/ 9936 w 28"/>
                <a:gd name="T3" fmla="*/ 0 h 48"/>
                <a:gd name="T4" fmla="*/ 4304 w 28"/>
                <a:gd name="T5" fmla="*/ 9327 h 48"/>
                <a:gd name="T6" fmla="*/ 470 w 28"/>
                <a:gd name="T7" fmla="*/ 9228 h 48"/>
                <a:gd name="T8" fmla="*/ 0 w 28"/>
                <a:gd name="T9" fmla="*/ 819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8"/>
                <a:gd name="T17" fmla="*/ 28 w 28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8">
                  <a:moveTo>
                    <a:pt x="0" y="4"/>
                  </a:moveTo>
                  <a:lnTo>
                    <a:pt x="28" y="0"/>
                  </a:lnTo>
                  <a:lnTo>
                    <a:pt x="12" y="48"/>
                  </a:lnTo>
                  <a:lnTo>
                    <a:pt x="1" y="4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 w="6350" cmpd="sng">
              <a:solidFill>
                <a:srgbClr val="000618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201" name="Text Box 70"/>
          <p:cNvSpPr txBox="1">
            <a:spLocks noChangeArrowheads="1"/>
          </p:cNvSpPr>
          <p:nvPr/>
        </p:nvSpPr>
        <p:spPr bwMode="auto">
          <a:xfrm>
            <a:off x="2066539" y="1479987"/>
            <a:ext cx="516091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WA</a:t>
            </a:r>
          </a:p>
        </p:txBody>
      </p:sp>
      <p:sp>
        <p:nvSpPr>
          <p:cNvPr id="202" name="Text Box 71"/>
          <p:cNvSpPr txBox="1">
            <a:spLocks noChangeArrowheads="1"/>
          </p:cNvSpPr>
          <p:nvPr/>
        </p:nvSpPr>
        <p:spPr bwMode="auto">
          <a:xfrm>
            <a:off x="1918013" y="1915094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OR</a:t>
            </a:r>
          </a:p>
        </p:txBody>
      </p:sp>
      <p:sp>
        <p:nvSpPr>
          <p:cNvPr id="203" name="Text Box 72"/>
          <p:cNvSpPr txBox="1">
            <a:spLocks noChangeArrowheads="1"/>
          </p:cNvSpPr>
          <p:nvPr/>
        </p:nvSpPr>
        <p:spPr bwMode="auto">
          <a:xfrm>
            <a:off x="4418954" y="4295815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TX</a:t>
            </a:r>
          </a:p>
        </p:txBody>
      </p:sp>
      <p:sp>
        <p:nvSpPr>
          <p:cNvPr id="204" name="Text Box 73"/>
          <p:cNvSpPr txBox="1">
            <a:spLocks noChangeArrowheads="1"/>
          </p:cNvSpPr>
          <p:nvPr/>
        </p:nvSpPr>
        <p:spPr bwMode="auto">
          <a:xfrm>
            <a:off x="3610312" y="2966753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CO</a:t>
            </a:r>
          </a:p>
        </p:txBody>
      </p:sp>
      <p:sp>
        <p:nvSpPr>
          <p:cNvPr id="205" name="Text Box 74"/>
          <p:cNvSpPr txBox="1">
            <a:spLocks noChangeArrowheads="1"/>
          </p:cNvSpPr>
          <p:nvPr/>
        </p:nvSpPr>
        <p:spPr bwMode="auto">
          <a:xfrm>
            <a:off x="7140434" y="3294632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NC</a:t>
            </a:r>
          </a:p>
        </p:txBody>
      </p:sp>
      <p:sp>
        <p:nvSpPr>
          <p:cNvPr id="206" name="Text Box 75"/>
          <p:cNvSpPr txBox="1">
            <a:spLocks noChangeArrowheads="1"/>
          </p:cNvSpPr>
          <p:nvPr/>
        </p:nvSpPr>
        <p:spPr bwMode="auto">
          <a:xfrm>
            <a:off x="5374623" y="4191040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LA</a:t>
            </a:r>
          </a:p>
        </p:txBody>
      </p:sp>
      <p:sp>
        <p:nvSpPr>
          <p:cNvPr id="207" name="Text Box 76"/>
          <p:cNvSpPr txBox="1">
            <a:spLocks noChangeArrowheads="1"/>
          </p:cNvSpPr>
          <p:nvPr/>
        </p:nvSpPr>
        <p:spPr bwMode="auto">
          <a:xfrm>
            <a:off x="7066922" y="2398224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PA</a:t>
            </a:r>
          </a:p>
        </p:txBody>
      </p:sp>
      <p:sp>
        <p:nvSpPr>
          <p:cNvPr id="208" name="Text Box 77"/>
          <p:cNvSpPr txBox="1">
            <a:spLocks noChangeArrowheads="1"/>
          </p:cNvSpPr>
          <p:nvPr/>
        </p:nvSpPr>
        <p:spPr bwMode="auto">
          <a:xfrm>
            <a:off x="7287460" y="1901093"/>
            <a:ext cx="369065" cy="25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NY</a:t>
            </a:r>
          </a:p>
        </p:txBody>
      </p:sp>
      <p:sp>
        <p:nvSpPr>
          <p:cNvPr id="209" name="Text Box 78"/>
          <p:cNvSpPr txBox="1">
            <a:spLocks noChangeArrowheads="1"/>
          </p:cNvSpPr>
          <p:nvPr/>
        </p:nvSpPr>
        <p:spPr bwMode="auto">
          <a:xfrm>
            <a:off x="5154084" y="2548110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IA</a:t>
            </a:r>
          </a:p>
        </p:txBody>
      </p:sp>
      <p:sp>
        <p:nvSpPr>
          <p:cNvPr id="210" name="Text Box 79"/>
          <p:cNvSpPr txBox="1">
            <a:spLocks noChangeArrowheads="1"/>
          </p:cNvSpPr>
          <p:nvPr/>
        </p:nvSpPr>
        <p:spPr bwMode="auto">
          <a:xfrm>
            <a:off x="7128506" y="2956431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VA</a:t>
            </a:r>
          </a:p>
        </p:txBody>
      </p:sp>
      <p:sp>
        <p:nvSpPr>
          <p:cNvPr id="211" name="Text Box 80"/>
          <p:cNvSpPr txBox="1">
            <a:spLocks noChangeArrowheads="1"/>
          </p:cNvSpPr>
          <p:nvPr/>
        </p:nvSpPr>
        <p:spPr bwMode="auto">
          <a:xfrm>
            <a:off x="4271928" y="2622326"/>
            <a:ext cx="441078" cy="288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Calibri"/>
                <a:cs typeface="Calibri"/>
              </a:rPr>
              <a:t>NE</a:t>
            </a:r>
          </a:p>
        </p:txBody>
      </p:sp>
      <p:sp>
        <p:nvSpPr>
          <p:cNvPr id="212" name="Text Box 81"/>
          <p:cNvSpPr txBox="1">
            <a:spLocks noChangeArrowheads="1"/>
          </p:cNvSpPr>
          <p:nvPr/>
        </p:nvSpPr>
        <p:spPr bwMode="auto">
          <a:xfrm>
            <a:off x="4701565" y="3535996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OK</a:t>
            </a:r>
          </a:p>
        </p:txBody>
      </p:sp>
      <p:sp>
        <p:nvSpPr>
          <p:cNvPr id="213" name="Text Box 83"/>
          <p:cNvSpPr txBox="1">
            <a:spLocks noChangeArrowheads="1"/>
          </p:cNvSpPr>
          <p:nvPr/>
        </p:nvSpPr>
        <p:spPr bwMode="auto">
          <a:xfrm>
            <a:off x="6145576" y="3892722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AL</a:t>
            </a:r>
          </a:p>
        </p:txBody>
      </p:sp>
      <p:sp>
        <p:nvSpPr>
          <p:cNvPr id="214" name="Text Box 84"/>
          <p:cNvSpPr txBox="1">
            <a:spLocks noChangeArrowheads="1"/>
          </p:cNvSpPr>
          <p:nvPr/>
        </p:nvSpPr>
        <p:spPr bwMode="auto">
          <a:xfrm>
            <a:off x="7802051" y="2801316"/>
            <a:ext cx="441078" cy="2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MD</a:t>
            </a:r>
          </a:p>
        </p:txBody>
      </p:sp>
      <p:sp>
        <p:nvSpPr>
          <p:cNvPr id="215" name="Text Box 85"/>
          <p:cNvSpPr txBox="1">
            <a:spLocks noChangeArrowheads="1"/>
          </p:cNvSpPr>
          <p:nvPr/>
        </p:nvSpPr>
        <p:spPr bwMode="auto">
          <a:xfrm>
            <a:off x="3169234" y="1651701"/>
            <a:ext cx="514590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MT</a:t>
            </a:r>
          </a:p>
        </p:txBody>
      </p:sp>
      <p:sp>
        <p:nvSpPr>
          <p:cNvPr id="216" name="Text Box 86"/>
          <p:cNvSpPr txBox="1">
            <a:spLocks noChangeArrowheads="1"/>
          </p:cNvSpPr>
          <p:nvPr/>
        </p:nvSpPr>
        <p:spPr bwMode="auto">
          <a:xfrm>
            <a:off x="2654643" y="2130465"/>
            <a:ext cx="514591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ID</a:t>
            </a:r>
          </a:p>
        </p:txBody>
      </p:sp>
      <p:sp>
        <p:nvSpPr>
          <p:cNvPr id="217" name="Text Box 87"/>
          <p:cNvSpPr txBox="1">
            <a:spLocks noChangeArrowheads="1"/>
          </p:cNvSpPr>
          <p:nvPr/>
        </p:nvSpPr>
        <p:spPr bwMode="auto">
          <a:xfrm>
            <a:off x="4492468" y="3101089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KS</a:t>
            </a:r>
          </a:p>
        </p:txBody>
      </p:sp>
      <p:sp>
        <p:nvSpPr>
          <p:cNvPr id="218" name="Text Box 88"/>
          <p:cNvSpPr txBox="1">
            <a:spLocks noChangeArrowheads="1"/>
          </p:cNvSpPr>
          <p:nvPr/>
        </p:nvSpPr>
        <p:spPr bwMode="auto">
          <a:xfrm>
            <a:off x="4933545" y="1875803"/>
            <a:ext cx="514590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MN</a:t>
            </a:r>
          </a:p>
        </p:txBody>
      </p:sp>
      <p:sp>
        <p:nvSpPr>
          <p:cNvPr id="219" name="Text Box 89"/>
          <p:cNvSpPr txBox="1">
            <a:spLocks noChangeArrowheads="1"/>
          </p:cNvSpPr>
          <p:nvPr/>
        </p:nvSpPr>
        <p:spPr bwMode="auto">
          <a:xfrm>
            <a:off x="7425485" y="1302451"/>
            <a:ext cx="415574" cy="2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NH</a:t>
            </a:r>
          </a:p>
        </p:txBody>
      </p:sp>
      <p:sp>
        <p:nvSpPr>
          <p:cNvPr id="220" name="Text Box 91"/>
          <p:cNvSpPr txBox="1">
            <a:spLocks noChangeArrowheads="1"/>
          </p:cNvSpPr>
          <p:nvPr/>
        </p:nvSpPr>
        <p:spPr bwMode="auto">
          <a:xfrm>
            <a:off x="7773546" y="1532374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ME</a:t>
            </a:r>
          </a:p>
        </p:txBody>
      </p:sp>
      <p:sp>
        <p:nvSpPr>
          <p:cNvPr id="221" name="Text Box 92"/>
          <p:cNvSpPr txBox="1">
            <a:spLocks noChangeArrowheads="1"/>
          </p:cNvSpPr>
          <p:nvPr/>
        </p:nvSpPr>
        <p:spPr bwMode="auto">
          <a:xfrm>
            <a:off x="2728156" y="3668620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AZ</a:t>
            </a:r>
          </a:p>
        </p:txBody>
      </p:sp>
      <p:sp>
        <p:nvSpPr>
          <p:cNvPr id="222" name="Text Box 93"/>
          <p:cNvSpPr txBox="1">
            <a:spLocks noChangeArrowheads="1"/>
          </p:cNvSpPr>
          <p:nvPr/>
        </p:nvSpPr>
        <p:spPr bwMode="auto">
          <a:xfrm>
            <a:off x="7098427" y="1468345"/>
            <a:ext cx="441078" cy="2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VT</a:t>
            </a:r>
          </a:p>
        </p:txBody>
      </p:sp>
      <p:sp>
        <p:nvSpPr>
          <p:cNvPr id="223" name="Text Box 94"/>
          <p:cNvSpPr txBox="1">
            <a:spLocks noChangeArrowheads="1"/>
          </p:cNvSpPr>
          <p:nvPr/>
        </p:nvSpPr>
        <p:spPr bwMode="auto">
          <a:xfrm>
            <a:off x="5227596" y="3101089"/>
            <a:ext cx="4645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MO</a:t>
            </a:r>
          </a:p>
        </p:txBody>
      </p:sp>
      <p:sp>
        <p:nvSpPr>
          <p:cNvPr id="224" name="Text Box 95"/>
          <p:cNvSpPr txBox="1">
            <a:spLocks noChangeArrowheads="1"/>
          </p:cNvSpPr>
          <p:nvPr/>
        </p:nvSpPr>
        <p:spPr bwMode="auto">
          <a:xfrm>
            <a:off x="1770987" y="3220416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CA</a:t>
            </a:r>
          </a:p>
        </p:txBody>
      </p:sp>
      <p:sp>
        <p:nvSpPr>
          <p:cNvPr id="225" name="Text Box 96"/>
          <p:cNvSpPr txBox="1">
            <a:spLocks noChangeArrowheads="1"/>
          </p:cNvSpPr>
          <p:nvPr/>
        </p:nvSpPr>
        <p:spPr bwMode="auto">
          <a:xfrm>
            <a:off x="3344765" y="2369119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WY</a:t>
            </a:r>
          </a:p>
        </p:txBody>
      </p:sp>
      <p:sp>
        <p:nvSpPr>
          <p:cNvPr id="226" name="Text Box 97"/>
          <p:cNvSpPr txBox="1">
            <a:spLocks noChangeArrowheads="1"/>
          </p:cNvSpPr>
          <p:nvPr/>
        </p:nvSpPr>
        <p:spPr bwMode="auto">
          <a:xfrm>
            <a:off x="3463286" y="3742836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NM</a:t>
            </a:r>
          </a:p>
        </p:txBody>
      </p:sp>
      <p:sp>
        <p:nvSpPr>
          <p:cNvPr id="227" name="Text Box 98"/>
          <p:cNvSpPr txBox="1">
            <a:spLocks noChangeArrowheads="1"/>
          </p:cNvSpPr>
          <p:nvPr/>
        </p:nvSpPr>
        <p:spPr bwMode="auto">
          <a:xfrm>
            <a:off x="5668675" y="2772212"/>
            <a:ext cx="4425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IL</a:t>
            </a:r>
          </a:p>
        </p:txBody>
      </p:sp>
      <p:sp>
        <p:nvSpPr>
          <p:cNvPr id="228" name="Text Box 99"/>
          <p:cNvSpPr txBox="1">
            <a:spLocks noChangeArrowheads="1"/>
          </p:cNvSpPr>
          <p:nvPr/>
        </p:nvSpPr>
        <p:spPr bwMode="auto">
          <a:xfrm>
            <a:off x="5521649" y="2025690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WI</a:t>
            </a:r>
          </a:p>
        </p:txBody>
      </p:sp>
      <p:sp>
        <p:nvSpPr>
          <p:cNvPr id="229" name="Text Box 100"/>
          <p:cNvSpPr txBox="1">
            <a:spLocks noChangeArrowheads="1"/>
          </p:cNvSpPr>
          <p:nvPr/>
        </p:nvSpPr>
        <p:spPr bwMode="auto">
          <a:xfrm>
            <a:off x="6184766" y="2249792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MI</a:t>
            </a:r>
          </a:p>
        </p:txBody>
      </p:sp>
      <p:sp>
        <p:nvSpPr>
          <p:cNvPr id="230" name="Text Box 101"/>
          <p:cNvSpPr txBox="1">
            <a:spLocks noChangeArrowheads="1"/>
          </p:cNvSpPr>
          <p:nvPr/>
        </p:nvSpPr>
        <p:spPr bwMode="auto">
          <a:xfrm>
            <a:off x="6729362" y="2916277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WV</a:t>
            </a:r>
          </a:p>
        </p:txBody>
      </p:sp>
      <p:sp>
        <p:nvSpPr>
          <p:cNvPr id="231" name="Text Box 102"/>
          <p:cNvSpPr txBox="1">
            <a:spLocks noChangeArrowheads="1"/>
          </p:cNvSpPr>
          <p:nvPr/>
        </p:nvSpPr>
        <p:spPr bwMode="auto">
          <a:xfrm>
            <a:off x="6955050" y="3627079"/>
            <a:ext cx="3697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SC</a:t>
            </a:r>
          </a:p>
        </p:txBody>
      </p:sp>
      <p:sp>
        <p:nvSpPr>
          <p:cNvPr id="232" name="Text Box 103"/>
          <p:cNvSpPr txBox="1">
            <a:spLocks noChangeArrowheads="1"/>
          </p:cNvSpPr>
          <p:nvPr/>
        </p:nvSpPr>
        <p:spPr bwMode="auto">
          <a:xfrm>
            <a:off x="6621904" y="3892722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GA</a:t>
            </a:r>
          </a:p>
        </p:txBody>
      </p:sp>
      <p:sp>
        <p:nvSpPr>
          <p:cNvPr id="233" name="Text Box 104"/>
          <p:cNvSpPr txBox="1">
            <a:spLocks noChangeArrowheads="1"/>
          </p:cNvSpPr>
          <p:nvPr/>
        </p:nvSpPr>
        <p:spPr bwMode="auto">
          <a:xfrm>
            <a:off x="6993408" y="4489358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FL</a:t>
            </a:r>
          </a:p>
        </p:txBody>
      </p:sp>
      <p:sp>
        <p:nvSpPr>
          <p:cNvPr id="234" name="Text Box 95"/>
          <p:cNvSpPr txBox="1">
            <a:spLocks noChangeArrowheads="1"/>
          </p:cNvSpPr>
          <p:nvPr/>
        </p:nvSpPr>
        <p:spPr bwMode="auto">
          <a:xfrm>
            <a:off x="2801669" y="2922099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UT</a:t>
            </a:r>
          </a:p>
        </p:txBody>
      </p:sp>
      <p:sp>
        <p:nvSpPr>
          <p:cNvPr id="235" name="Text Box 95"/>
          <p:cNvSpPr txBox="1">
            <a:spLocks noChangeArrowheads="1"/>
          </p:cNvSpPr>
          <p:nvPr/>
        </p:nvSpPr>
        <p:spPr bwMode="auto">
          <a:xfrm>
            <a:off x="2138552" y="2772212"/>
            <a:ext cx="442579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NV</a:t>
            </a:r>
          </a:p>
        </p:txBody>
      </p:sp>
      <p:sp>
        <p:nvSpPr>
          <p:cNvPr id="236" name="Text Box 95"/>
          <p:cNvSpPr txBox="1">
            <a:spLocks noChangeArrowheads="1"/>
          </p:cNvSpPr>
          <p:nvPr/>
        </p:nvSpPr>
        <p:spPr bwMode="auto">
          <a:xfrm>
            <a:off x="4198416" y="1651701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ND</a:t>
            </a:r>
          </a:p>
        </p:txBody>
      </p:sp>
      <p:sp>
        <p:nvSpPr>
          <p:cNvPr id="237" name="Text Box 95"/>
          <p:cNvSpPr txBox="1">
            <a:spLocks noChangeArrowheads="1"/>
          </p:cNvSpPr>
          <p:nvPr/>
        </p:nvSpPr>
        <p:spPr bwMode="auto">
          <a:xfrm>
            <a:off x="4198416" y="2175576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SD</a:t>
            </a:r>
          </a:p>
        </p:txBody>
      </p:sp>
      <p:sp>
        <p:nvSpPr>
          <p:cNvPr id="238" name="Text Box 95"/>
          <p:cNvSpPr txBox="1">
            <a:spLocks noChangeArrowheads="1"/>
          </p:cNvSpPr>
          <p:nvPr/>
        </p:nvSpPr>
        <p:spPr bwMode="auto">
          <a:xfrm>
            <a:off x="5323992" y="3609745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AR</a:t>
            </a:r>
          </a:p>
        </p:txBody>
      </p:sp>
      <p:sp>
        <p:nvSpPr>
          <p:cNvPr id="239" name="Text Box 95"/>
          <p:cNvSpPr txBox="1">
            <a:spLocks noChangeArrowheads="1"/>
          </p:cNvSpPr>
          <p:nvPr/>
        </p:nvSpPr>
        <p:spPr bwMode="auto">
          <a:xfrm>
            <a:off x="6037740" y="2772212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IN</a:t>
            </a:r>
          </a:p>
        </p:txBody>
      </p:sp>
      <p:sp>
        <p:nvSpPr>
          <p:cNvPr id="240" name="Text Box 95"/>
          <p:cNvSpPr txBox="1">
            <a:spLocks noChangeArrowheads="1"/>
          </p:cNvSpPr>
          <p:nvPr/>
        </p:nvSpPr>
        <p:spPr bwMode="auto">
          <a:xfrm>
            <a:off x="6428187" y="2588000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OH</a:t>
            </a:r>
          </a:p>
        </p:txBody>
      </p:sp>
      <p:sp>
        <p:nvSpPr>
          <p:cNvPr id="241" name="Text Box 95"/>
          <p:cNvSpPr txBox="1">
            <a:spLocks noChangeArrowheads="1"/>
          </p:cNvSpPr>
          <p:nvPr/>
        </p:nvSpPr>
        <p:spPr bwMode="auto">
          <a:xfrm>
            <a:off x="6258279" y="3146201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KY</a:t>
            </a:r>
          </a:p>
        </p:txBody>
      </p:sp>
      <p:sp>
        <p:nvSpPr>
          <p:cNvPr id="242" name="Text Box 95"/>
          <p:cNvSpPr txBox="1">
            <a:spLocks noChangeArrowheads="1"/>
          </p:cNvSpPr>
          <p:nvPr/>
        </p:nvSpPr>
        <p:spPr bwMode="auto">
          <a:xfrm>
            <a:off x="6111253" y="3444518"/>
            <a:ext cx="441078" cy="28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TN</a:t>
            </a:r>
          </a:p>
        </p:txBody>
      </p:sp>
      <p:sp>
        <p:nvSpPr>
          <p:cNvPr id="243" name="Text Box 95"/>
          <p:cNvSpPr txBox="1">
            <a:spLocks noChangeArrowheads="1"/>
          </p:cNvSpPr>
          <p:nvPr/>
        </p:nvSpPr>
        <p:spPr bwMode="auto">
          <a:xfrm>
            <a:off x="5724184" y="3921826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MS</a:t>
            </a:r>
          </a:p>
        </p:txBody>
      </p:sp>
      <p:cxnSp>
        <p:nvCxnSpPr>
          <p:cNvPr id="244" name="Straight Connector 100"/>
          <p:cNvCxnSpPr>
            <a:cxnSpLocks noChangeShapeType="1"/>
          </p:cNvCxnSpPr>
          <p:nvPr/>
        </p:nvCxnSpPr>
        <p:spPr bwMode="auto">
          <a:xfrm>
            <a:off x="7655025" y="2927919"/>
            <a:ext cx="20403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" name="Straight Connector 101"/>
          <p:cNvCxnSpPr>
            <a:cxnSpLocks noChangeShapeType="1"/>
          </p:cNvCxnSpPr>
          <p:nvPr/>
        </p:nvCxnSpPr>
        <p:spPr bwMode="auto">
          <a:xfrm>
            <a:off x="7920572" y="2220688"/>
            <a:ext cx="240042" cy="1076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" name="Straight Connector 102"/>
          <p:cNvCxnSpPr>
            <a:cxnSpLocks noChangeShapeType="1"/>
          </p:cNvCxnSpPr>
          <p:nvPr/>
        </p:nvCxnSpPr>
        <p:spPr bwMode="auto">
          <a:xfrm>
            <a:off x="8096103" y="2147928"/>
            <a:ext cx="15602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" name="Straight Connector 103"/>
          <p:cNvCxnSpPr>
            <a:cxnSpLocks noChangeShapeType="1"/>
          </p:cNvCxnSpPr>
          <p:nvPr/>
        </p:nvCxnSpPr>
        <p:spPr bwMode="auto">
          <a:xfrm flipH="1" flipV="1">
            <a:off x="7398480" y="1651701"/>
            <a:ext cx="256546" cy="18044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8" name="Rectangle 122"/>
          <p:cNvSpPr>
            <a:spLocks noChangeArrowheads="1"/>
          </p:cNvSpPr>
          <p:nvPr/>
        </p:nvSpPr>
        <p:spPr bwMode="auto">
          <a:xfrm>
            <a:off x="7640023" y="2667437"/>
            <a:ext cx="382567" cy="63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fontAlgn="auto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ea typeface="+mn-ea"/>
                <a:cs typeface="Calibri" charset="0"/>
              </a:rPr>
              <a:t>DE</a:t>
            </a:r>
          </a:p>
          <a:p>
            <a:pPr defTabSz="457200" fontAlgn="auto">
              <a:spcBef>
                <a:spcPct val="50000"/>
              </a:spcBef>
              <a:spcAft>
                <a:spcPts val="0"/>
              </a:spcAft>
            </a:pPr>
            <a:endParaRPr lang="en-US" b="1">
              <a:solidFill>
                <a:srgbClr val="000000"/>
              </a:solidFill>
              <a:latin typeface="Calibri" charset="0"/>
              <a:ea typeface="+mn-ea"/>
              <a:cs typeface="Calibri" charset="0"/>
            </a:endParaRPr>
          </a:p>
        </p:txBody>
      </p:sp>
      <p:sp>
        <p:nvSpPr>
          <p:cNvPr id="249" name="Rectangle 123"/>
          <p:cNvSpPr>
            <a:spLocks noChangeArrowheads="1"/>
          </p:cNvSpPr>
          <p:nvPr/>
        </p:nvSpPr>
        <p:spPr bwMode="auto">
          <a:xfrm>
            <a:off x="8160614" y="2201770"/>
            <a:ext cx="445579" cy="25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prstClr val="black"/>
                </a:solidFill>
                <a:latin typeface="Calibri" charset="0"/>
                <a:ea typeface="+mn-ea"/>
                <a:cs typeface="Calibri" charset="0"/>
              </a:rPr>
              <a:t>RI</a:t>
            </a:r>
          </a:p>
        </p:txBody>
      </p:sp>
      <p:sp>
        <p:nvSpPr>
          <p:cNvPr id="250" name="Rectangle 124"/>
          <p:cNvSpPr>
            <a:spLocks noChangeArrowheads="1"/>
          </p:cNvSpPr>
          <p:nvPr/>
        </p:nvSpPr>
        <p:spPr bwMode="auto">
          <a:xfrm>
            <a:off x="7683713" y="2469528"/>
            <a:ext cx="6147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000000"/>
                </a:solidFill>
                <a:latin typeface="Calibri" charset="0"/>
                <a:ea typeface="+mn-ea"/>
                <a:cs typeface="Calibri" charset="0"/>
              </a:rPr>
              <a:t>NJ</a:t>
            </a:r>
            <a:r>
              <a:rPr lang="en-US" sz="1200" dirty="0" smtClean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 smtClean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cxnSp>
        <p:nvCxnSpPr>
          <p:cNvPr id="251" name="Straight Connector 107"/>
          <p:cNvCxnSpPr>
            <a:cxnSpLocks noChangeShapeType="1"/>
            <a:endCxn id="219" idx="2"/>
          </p:cNvCxnSpPr>
          <p:nvPr/>
        </p:nvCxnSpPr>
        <p:spPr bwMode="auto">
          <a:xfrm flipH="1" flipV="1">
            <a:off x="7632521" y="1567299"/>
            <a:ext cx="208537" cy="26484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2" name="Rectangle 123"/>
          <p:cNvSpPr>
            <a:spLocks noChangeArrowheads="1"/>
          </p:cNvSpPr>
          <p:nvPr/>
        </p:nvSpPr>
        <p:spPr bwMode="auto">
          <a:xfrm>
            <a:off x="8177441" y="2411320"/>
            <a:ext cx="445579" cy="25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prstClr val="black"/>
                </a:solidFill>
                <a:latin typeface="Calibri" charset="0"/>
                <a:ea typeface="+mn-ea"/>
                <a:cs typeface="Calibri" charset="0"/>
              </a:rPr>
              <a:t>CT</a:t>
            </a:r>
            <a:endParaRPr lang="en-US" sz="1200" dirty="0">
              <a:solidFill>
                <a:prstClr val="black"/>
              </a:solidFill>
              <a:latin typeface="Calibri" charset="0"/>
              <a:ea typeface="+mn-ea"/>
              <a:cs typeface="Calibri" charset="0"/>
            </a:endParaRPr>
          </a:p>
        </p:txBody>
      </p:sp>
      <p:sp>
        <p:nvSpPr>
          <p:cNvPr id="253" name="Rectangle 123"/>
          <p:cNvSpPr>
            <a:spLocks noChangeArrowheads="1"/>
          </p:cNvSpPr>
          <p:nvPr/>
        </p:nvSpPr>
        <p:spPr bwMode="auto">
          <a:xfrm>
            <a:off x="8232627" y="1992220"/>
            <a:ext cx="445579" cy="25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solidFill>
                  <a:prstClr val="black"/>
                </a:solidFill>
                <a:latin typeface="Calibri" charset="0"/>
                <a:ea typeface="+mn-ea"/>
                <a:cs typeface="Calibri" charset="0"/>
              </a:rPr>
              <a:t>MA</a:t>
            </a:r>
            <a:endParaRPr lang="en-US" sz="1200">
              <a:solidFill>
                <a:prstClr val="black"/>
              </a:solidFill>
              <a:latin typeface="Calibri" charset="0"/>
              <a:ea typeface="+mn-ea"/>
              <a:cs typeface="Calibri" charset="0"/>
            </a:endParaRPr>
          </a:p>
        </p:txBody>
      </p:sp>
      <p:cxnSp>
        <p:nvCxnSpPr>
          <p:cNvPr id="254" name="Straight Connector 123"/>
          <p:cNvCxnSpPr>
            <a:cxnSpLocks noChangeShapeType="1"/>
          </p:cNvCxnSpPr>
          <p:nvPr/>
        </p:nvCxnSpPr>
        <p:spPr bwMode="auto">
          <a:xfrm>
            <a:off x="7848559" y="2271620"/>
            <a:ext cx="366065" cy="26484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55" name="Group 56"/>
          <p:cNvGrpSpPr>
            <a:grpSpLocks/>
          </p:cNvGrpSpPr>
          <p:nvPr/>
        </p:nvGrpSpPr>
        <p:grpSpPr bwMode="auto">
          <a:xfrm>
            <a:off x="887331" y="3598770"/>
            <a:ext cx="882538" cy="672009"/>
            <a:chOff x="674" y="2281"/>
            <a:chExt cx="548" cy="405"/>
          </a:xfrm>
          <a:solidFill>
            <a:srgbClr val="FFFFFF"/>
          </a:solidFill>
        </p:grpSpPr>
        <p:sp>
          <p:nvSpPr>
            <p:cNvPr id="256" name="Freeform 57"/>
            <p:cNvSpPr>
              <a:spLocks/>
            </p:cNvSpPr>
            <p:nvPr/>
          </p:nvSpPr>
          <p:spPr bwMode="auto">
            <a:xfrm>
              <a:off x="674" y="2317"/>
              <a:ext cx="39" cy="57"/>
            </a:xfrm>
            <a:custGeom>
              <a:avLst/>
              <a:gdLst>
                <a:gd name="T0" fmla="*/ 0 w 194"/>
                <a:gd name="T1" fmla="*/ 0 h 284"/>
                <a:gd name="T2" fmla="*/ 0 w 194"/>
                <a:gd name="T3" fmla="*/ 0 h 284"/>
                <a:gd name="T4" fmla="*/ 0 w 194"/>
                <a:gd name="T5" fmla="*/ 0 h 284"/>
                <a:gd name="T6" fmla="*/ 0 w 194"/>
                <a:gd name="T7" fmla="*/ 0 h 284"/>
                <a:gd name="T8" fmla="*/ 0 w 194"/>
                <a:gd name="T9" fmla="*/ 0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4"/>
                <a:gd name="T16" fmla="*/ 0 h 284"/>
                <a:gd name="T17" fmla="*/ 194 w 194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4" h="284">
                  <a:moveTo>
                    <a:pt x="73" y="284"/>
                  </a:moveTo>
                  <a:lnTo>
                    <a:pt x="0" y="195"/>
                  </a:lnTo>
                  <a:lnTo>
                    <a:pt x="108" y="0"/>
                  </a:lnTo>
                  <a:lnTo>
                    <a:pt x="194" y="55"/>
                  </a:lnTo>
                  <a:lnTo>
                    <a:pt x="73" y="284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257" name="Freeform 58"/>
            <p:cNvSpPr>
              <a:spLocks/>
            </p:cNvSpPr>
            <p:nvPr/>
          </p:nvSpPr>
          <p:spPr bwMode="auto">
            <a:xfrm>
              <a:off x="724" y="2281"/>
              <a:ext cx="85" cy="54"/>
            </a:xfrm>
            <a:custGeom>
              <a:avLst/>
              <a:gdLst>
                <a:gd name="T0" fmla="*/ 0 w 423"/>
                <a:gd name="T1" fmla="*/ 0 h 269"/>
                <a:gd name="T2" fmla="*/ 0 w 423"/>
                <a:gd name="T3" fmla="*/ 0 h 269"/>
                <a:gd name="T4" fmla="*/ 0 w 423"/>
                <a:gd name="T5" fmla="*/ 0 h 269"/>
                <a:gd name="T6" fmla="*/ 0 w 423"/>
                <a:gd name="T7" fmla="*/ 0 h 269"/>
                <a:gd name="T8" fmla="*/ 0 w 423"/>
                <a:gd name="T9" fmla="*/ 0 h 269"/>
                <a:gd name="T10" fmla="*/ 0 w 423"/>
                <a:gd name="T11" fmla="*/ 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3"/>
                <a:gd name="T19" fmla="*/ 0 h 269"/>
                <a:gd name="T20" fmla="*/ 423 w 423"/>
                <a:gd name="T21" fmla="*/ 269 h 2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3" h="269">
                  <a:moveTo>
                    <a:pt x="0" y="170"/>
                  </a:moveTo>
                  <a:lnTo>
                    <a:pt x="163" y="263"/>
                  </a:lnTo>
                  <a:lnTo>
                    <a:pt x="303" y="269"/>
                  </a:lnTo>
                  <a:lnTo>
                    <a:pt x="423" y="81"/>
                  </a:lnTo>
                  <a:lnTo>
                    <a:pt x="214" y="0"/>
                  </a:lnTo>
                  <a:lnTo>
                    <a:pt x="0" y="17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258" name="Freeform 59"/>
            <p:cNvSpPr>
              <a:spLocks/>
            </p:cNvSpPr>
            <p:nvPr/>
          </p:nvSpPr>
          <p:spPr bwMode="auto">
            <a:xfrm>
              <a:off x="814" y="2313"/>
              <a:ext cx="79" cy="75"/>
            </a:xfrm>
            <a:custGeom>
              <a:avLst/>
              <a:gdLst>
                <a:gd name="T0" fmla="*/ 0 w 398"/>
                <a:gd name="T1" fmla="*/ 0 h 373"/>
                <a:gd name="T2" fmla="*/ 0 w 398"/>
                <a:gd name="T3" fmla="*/ 0 h 373"/>
                <a:gd name="T4" fmla="*/ 0 w 398"/>
                <a:gd name="T5" fmla="*/ 0 h 373"/>
                <a:gd name="T6" fmla="*/ 0 w 398"/>
                <a:gd name="T7" fmla="*/ 0 h 373"/>
                <a:gd name="T8" fmla="*/ 0 w 398"/>
                <a:gd name="T9" fmla="*/ 0 h 373"/>
                <a:gd name="T10" fmla="*/ 0 w 398"/>
                <a:gd name="T11" fmla="*/ 0 h 373"/>
                <a:gd name="T12" fmla="*/ 0 w 398"/>
                <a:gd name="T13" fmla="*/ 0 h 3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8"/>
                <a:gd name="T22" fmla="*/ 0 h 373"/>
                <a:gd name="T23" fmla="*/ 398 w 398"/>
                <a:gd name="T24" fmla="*/ 373 h 3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8" h="373">
                  <a:moveTo>
                    <a:pt x="0" y="77"/>
                  </a:moveTo>
                  <a:lnTo>
                    <a:pt x="227" y="0"/>
                  </a:lnTo>
                  <a:lnTo>
                    <a:pt x="316" y="112"/>
                  </a:lnTo>
                  <a:lnTo>
                    <a:pt x="366" y="211"/>
                  </a:lnTo>
                  <a:lnTo>
                    <a:pt x="398" y="349"/>
                  </a:lnTo>
                  <a:lnTo>
                    <a:pt x="212" y="373"/>
                  </a:lnTo>
                  <a:lnTo>
                    <a:pt x="0" y="77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259" name="Freeform 60"/>
            <p:cNvSpPr>
              <a:spLocks/>
            </p:cNvSpPr>
            <p:nvPr/>
          </p:nvSpPr>
          <p:spPr bwMode="auto">
            <a:xfrm>
              <a:off x="910" y="2379"/>
              <a:ext cx="74" cy="41"/>
            </a:xfrm>
            <a:custGeom>
              <a:avLst/>
              <a:gdLst>
                <a:gd name="T0" fmla="*/ 0 w 371"/>
                <a:gd name="T1" fmla="*/ 0 h 203"/>
                <a:gd name="T2" fmla="*/ 0 w 371"/>
                <a:gd name="T3" fmla="*/ 0 h 203"/>
                <a:gd name="T4" fmla="*/ 0 w 371"/>
                <a:gd name="T5" fmla="*/ 0 h 203"/>
                <a:gd name="T6" fmla="*/ 0 w 371"/>
                <a:gd name="T7" fmla="*/ 0 h 203"/>
                <a:gd name="T8" fmla="*/ 0 w 371"/>
                <a:gd name="T9" fmla="*/ 0 h 203"/>
                <a:gd name="T10" fmla="*/ 0 w 371"/>
                <a:gd name="T11" fmla="*/ 0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1"/>
                <a:gd name="T19" fmla="*/ 0 h 203"/>
                <a:gd name="T20" fmla="*/ 371 w 371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1" h="203">
                  <a:moveTo>
                    <a:pt x="70" y="0"/>
                  </a:moveTo>
                  <a:lnTo>
                    <a:pt x="0" y="187"/>
                  </a:lnTo>
                  <a:lnTo>
                    <a:pt x="118" y="203"/>
                  </a:lnTo>
                  <a:lnTo>
                    <a:pt x="289" y="197"/>
                  </a:lnTo>
                  <a:lnTo>
                    <a:pt x="371" y="24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260" name="Freeform 61"/>
            <p:cNvSpPr>
              <a:spLocks/>
            </p:cNvSpPr>
            <p:nvPr/>
          </p:nvSpPr>
          <p:spPr bwMode="auto">
            <a:xfrm>
              <a:off x="947" y="2437"/>
              <a:ext cx="24" cy="28"/>
            </a:xfrm>
            <a:custGeom>
              <a:avLst/>
              <a:gdLst>
                <a:gd name="T0" fmla="*/ 0 w 120"/>
                <a:gd name="T1" fmla="*/ 0 h 138"/>
                <a:gd name="T2" fmla="*/ 0 w 120"/>
                <a:gd name="T3" fmla="*/ 0 h 138"/>
                <a:gd name="T4" fmla="*/ 0 w 120"/>
                <a:gd name="T5" fmla="*/ 0 h 138"/>
                <a:gd name="T6" fmla="*/ 0 w 120"/>
                <a:gd name="T7" fmla="*/ 0 h 138"/>
                <a:gd name="T8" fmla="*/ 0 w 120"/>
                <a:gd name="T9" fmla="*/ 0 h 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0"/>
                <a:gd name="T16" fmla="*/ 0 h 138"/>
                <a:gd name="T17" fmla="*/ 120 w 120"/>
                <a:gd name="T18" fmla="*/ 138 h 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0" h="138">
                  <a:moveTo>
                    <a:pt x="98" y="0"/>
                  </a:moveTo>
                  <a:lnTo>
                    <a:pt x="0" y="0"/>
                  </a:lnTo>
                  <a:lnTo>
                    <a:pt x="17" y="138"/>
                  </a:lnTo>
                  <a:lnTo>
                    <a:pt x="120" y="118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261" name="Freeform 62"/>
            <p:cNvSpPr>
              <a:spLocks/>
            </p:cNvSpPr>
            <p:nvPr/>
          </p:nvSpPr>
          <p:spPr bwMode="auto">
            <a:xfrm>
              <a:off x="1075" y="2512"/>
              <a:ext cx="147" cy="174"/>
            </a:xfrm>
            <a:custGeom>
              <a:avLst/>
              <a:gdLst>
                <a:gd name="T0" fmla="*/ 0 w 737"/>
                <a:gd name="T1" fmla="*/ 0 h 870"/>
                <a:gd name="T2" fmla="*/ 0 w 737"/>
                <a:gd name="T3" fmla="*/ 0 h 870"/>
                <a:gd name="T4" fmla="*/ 0 w 737"/>
                <a:gd name="T5" fmla="*/ 0 h 870"/>
                <a:gd name="T6" fmla="*/ 0 w 737"/>
                <a:gd name="T7" fmla="*/ 0 h 870"/>
                <a:gd name="T8" fmla="*/ 0 w 737"/>
                <a:gd name="T9" fmla="*/ 0 h 870"/>
                <a:gd name="T10" fmla="*/ 0 w 737"/>
                <a:gd name="T11" fmla="*/ 0 h 870"/>
                <a:gd name="T12" fmla="*/ 0 w 737"/>
                <a:gd name="T13" fmla="*/ 0 h 870"/>
                <a:gd name="T14" fmla="*/ 0 w 737"/>
                <a:gd name="T15" fmla="*/ 0 h 870"/>
                <a:gd name="T16" fmla="*/ 0 w 737"/>
                <a:gd name="T17" fmla="*/ 0 h 870"/>
                <a:gd name="T18" fmla="*/ 0 w 737"/>
                <a:gd name="T19" fmla="*/ 0 h 8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37"/>
                <a:gd name="T31" fmla="*/ 0 h 870"/>
                <a:gd name="T32" fmla="*/ 737 w 737"/>
                <a:gd name="T33" fmla="*/ 870 h 8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37" h="870">
                  <a:moveTo>
                    <a:pt x="123" y="0"/>
                  </a:moveTo>
                  <a:lnTo>
                    <a:pt x="146" y="234"/>
                  </a:lnTo>
                  <a:lnTo>
                    <a:pt x="0" y="283"/>
                  </a:lnTo>
                  <a:lnTo>
                    <a:pt x="86" y="785"/>
                  </a:lnTo>
                  <a:lnTo>
                    <a:pt x="264" y="870"/>
                  </a:lnTo>
                  <a:lnTo>
                    <a:pt x="342" y="692"/>
                  </a:lnTo>
                  <a:lnTo>
                    <a:pt x="566" y="653"/>
                  </a:lnTo>
                  <a:lnTo>
                    <a:pt x="737" y="466"/>
                  </a:lnTo>
                  <a:lnTo>
                    <a:pt x="558" y="171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262" name="Freeform 63"/>
            <p:cNvSpPr>
              <a:spLocks/>
            </p:cNvSpPr>
            <p:nvPr/>
          </p:nvSpPr>
          <p:spPr bwMode="auto">
            <a:xfrm>
              <a:off x="984" y="2404"/>
              <a:ext cx="81" cy="67"/>
            </a:xfrm>
            <a:custGeom>
              <a:avLst/>
              <a:gdLst>
                <a:gd name="T0" fmla="*/ 0 w 406"/>
                <a:gd name="T1" fmla="*/ 0 h 336"/>
                <a:gd name="T2" fmla="*/ 0 w 406"/>
                <a:gd name="T3" fmla="*/ 0 h 336"/>
                <a:gd name="T4" fmla="*/ 0 w 406"/>
                <a:gd name="T5" fmla="*/ 0 h 336"/>
                <a:gd name="T6" fmla="*/ 0 w 406"/>
                <a:gd name="T7" fmla="*/ 0 h 336"/>
                <a:gd name="T8" fmla="*/ 0 w 406"/>
                <a:gd name="T9" fmla="*/ 0 h 336"/>
                <a:gd name="T10" fmla="*/ 0 w 406"/>
                <a:gd name="T11" fmla="*/ 0 h 336"/>
                <a:gd name="T12" fmla="*/ 0 w 406"/>
                <a:gd name="T13" fmla="*/ 0 h 336"/>
                <a:gd name="T14" fmla="*/ 0 w 406"/>
                <a:gd name="T15" fmla="*/ 0 h 336"/>
                <a:gd name="T16" fmla="*/ 0 w 406"/>
                <a:gd name="T17" fmla="*/ 0 h 3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6"/>
                <a:gd name="T28" fmla="*/ 0 h 336"/>
                <a:gd name="T29" fmla="*/ 406 w 406"/>
                <a:gd name="T30" fmla="*/ 336 h 3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6" h="336">
                  <a:moveTo>
                    <a:pt x="82" y="0"/>
                  </a:moveTo>
                  <a:lnTo>
                    <a:pt x="0" y="100"/>
                  </a:lnTo>
                  <a:lnTo>
                    <a:pt x="35" y="178"/>
                  </a:lnTo>
                  <a:lnTo>
                    <a:pt x="76" y="262"/>
                  </a:lnTo>
                  <a:lnTo>
                    <a:pt x="189" y="336"/>
                  </a:lnTo>
                  <a:lnTo>
                    <a:pt x="398" y="283"/>
                  </a:lnTo>
                  <a:lnTo>
                    <a:pt x="406" y="144"/>
                  </a:lnTo>
                  <a:lnTo>
                    <a:pt x="156" y="94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263" name="Text Box 105"/>
          <p:cNvSpPr txBox="1">
            <a:spLocks noChangeArrowheads="1"/>
          </p:cNvSpPr>
          <p:nvPr/>
        </p:nvSpPr>
        <p:spPr bwMode="auto">
          <a:xfrm>
            <a:off x="1751484" y="4157570"/>
            <a:ext cx="441078" cy="25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latin typeface="Calibri" charset="0"/>
                <a:cs typeface="Calibri" charset="0"/>
              </a:rPr>
              <a:t>HI</a:t>
            </a:r>
          </a:p>
        </p:txBody>
      </p:sp>
      <p:sp>
        <p:nvSpPr>
          <p:cNvPr id="264" name="Rounded Rectangle 263"/>
          <p:cNvSpPr/>
          <p:nvPr/>
        </p:nvSpPr>
        <p:spPr bwMode="auto">
          <a:xfrm>
            <a:off x="321112" y="5883270"/>
            <a:ext cx="304800" cy="228600"/>
          </a:xfrm>
          <a:prstGeom prst="roundRect">
            <a:avLst/>
          </a:pr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65" name="TextBox 6"/>
          <p:cNvSpPr txBox="1">
            <a:spLocks noChangeArrowheads="1"/>
          </p:cNvSpPr>
          <p:nvPr/>
        </p:nvSpPr>
        <p:spPr bwMode="auto">
          <a:xfrm>
            <a:off x="632261" y="5586508"/>
            <a:ext cx="8348709" cy="40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Calibri"/>
              </a:rPr>
              <a:t>Participating in Multi-payer Advanced Primary Care Practice Demonstration 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Calibri"/>
              </a:rPr>
              <a:t>(8: ME, MI, MN, NY, NC, PA, RI, VT)</a:t>
            </a:r>
          </a:p>
          <a:p>
            <a:pPr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66" name="Rounded Rectangle 265"/>
          <p:cNvSpPr/>
          <p:nvPr/>
        </p:nvSpPr>
        <p:spPr bwMode="auto">
          <a:xfrm>
            <a:off x="316021" y="5586407"/>
            <a:ext cx="304800" cy="228600"/>
          </a:xfrm>
          <a:prstGeom prst="roundRect">
            <a:avLst/>
          </a:pr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67" name="TextBox 6"/>
          <p:cNvSpPr txBox="1">
            <a:spLocks noChangeArrowheads="1"/>
          </p:cNvSpPr>
          <p:nvPr/>
        </p:nvSpPr>
        <p:spPr bwMode="auto">
          <a:xfrm>
            <a:off x="625921" y="5883241"/>
            <a:ext cx="7924800" cy="25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Calibri"/>
              </a:rPr>
              <a:t>Participating in Comprehensive Primary Care Initiative (</a:t>
            </a:r>
            <a:r>
              <a:rPr lang="en-US" sz="1400" dirty="0" err="1" smtClean="0">
                <a:solidFill>
                  <a:prstClr val="black"/>
                </a:solidFill>
                <a:latin typeface="Calibri"/>
                <a:cs typeface="Calibri"/>
              </a:rPr>
              <a:t>CPCi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Calibri"/>
              </a:rPr>
              <a:t>) (7: AR, CO, NJ, NY, OH, OK, OR)</a:t>
            </a:r>
            <a:endParaRPr lang="en-US"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68" name="Title 1"/>
          <p:cNvSpPr>
            <a:spLocks noGrp="1"/>
          </p:cNvSpPr>
          <p:nvPr>
            <p:ph type="title"/>
          </p:nvPr>
        </p:nvSpPr>
        <p:spPr>
          <a:xfrm>
            <a:off x="410394" y="252618"/>
            <a:ext cx="8458200" cy="8494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>
                <a:cs typeface="Times New Roman"/>
              </a:rPr>
              <a:t>Multi-Payer PCMH Activity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269" name="Freeform 55"/>
          <p:cNvSpPr>
            <a:spLocks/>
          </p:cNvSpPr>
          <p:nvPr/>
        </p:nvSpPr>
        <p:spPr bwMode="auto">
          <a:xfrm>
            <a:off x="662918" y="1388970"/>
            <a:ext cx="850651" cy="715963"/>
          </a:xfrm>
          <a:custGeom>
            <a:avLst/>
            <a:gdLst>
              <a:gd name="T0" fmla="*/ 2147483647 w 1054"/>
              <a:gd name="T1" fmla="*/ 2147483647 h 1029"/>
              <a:gd name="T2" fmla="*/ 2147483647 w 1054"/>
              <a:gd name="T3" fmla="*/ 0 h 1029"/>
              <a:gd name="T4" fmla="*/ 2147483647 w 1054"/>
              <a:gd name="T5" fmla="*/ 2147483647 h 1029"/>
              <a:gd name="T6" fmla="*/ 2147483647 w 1054"/>
              <a:gd name="T7" fmla="*/ 2147483647 h 1029"/>
              <a:gd name="T8" fmla="*/ 2147483647 w 1054"/>
              <a:gd name="T9" fmla="*/ 2147483647 h 1029"/>
              <a:gd name="T10" fmla="*/ 2147483647 w 1054"/>
              <a:gd name="T11" fmla="*/ 2147483647 h 1029"/>
              <a:gd name="T12" fmla="*/ 2147483647 w 1054"/>
              <a:gd name="T13" fmla="*/ 2147483647 h 1029"/>
              <a:gd name="T14" fmla="*/ 2147483647 w 1054"/>
              <a:gd name="T15" fmla="*/ 2147483647 h 1029"/>
              <a:gd name="T16" fmla="*/ 2147483647 w 1054"/>
              <a:gd name="T17" fmla="*/ 2147483647 h 1029"/>
              <a:gd name="T18" fmla="*/ 2147483647 w 1054"/>
              <a:gd name="T19" fmla="*/ 2147483647 h 1029"/>
              <a:gd name="T20" fmla="*/ 2147483647 w 1054"/>
              <a:gd name="T21" fmla="*/ 2147483647 h 1029"/>
              <a:gd name="T22" fmla="*/ 2147483647 w 1054"/>
              <a:gd name="T23" fmla="*/ 2147483647 h 1029"/>
              <a:gd name="T24" fmla="*/ 2147483647 w 1054"/>
              <a:gd name="T25" fmla="*/ 2147483647 h 1029"/>
              <a:gd name="T26" fmla="*/ 2147483647 w 1054"/>
              <a:gd name="T27" fmla="*/ 2147483647 h 1029"/>
              <a:gd name="T28" fmla="*/ 2147483647 w 1054"/>
              <a:gd name="T29" fmla="*/ 2147483647 h 1029"/>
              <a:gd name="T30" fmla="*/ 2147483647 w 1054"/>
              <a:gd name="T31" fmla="*/ 2147483647 h 1029"/>
              <a:gd name="T32" fmla="*/ 2147483647 w 1054"/>
              <a:gd name="T33" fmla="*/ 2147483647 h 1029"/>
              <a:gd name="T34" fmla="*/ 2147483647 w 1054"/>
              <a:gd name="T35" fmla="*/ 2147483647 h 1029"/>
              <a:gd name="T36" fmla="*/ 2147483647 w 1054"/>
              <a:gd name="T37" fmla="*/ 2147483647 h 1029"/>
              <a:gd name="T38" fmla="*/ 2147483647 w 1054"/>
              <a:gd name="T39" fmla="*/ 2147483647 h 1029"/>
              <a:gd name="T40" fmla="*/ 2147483647 w 1054"/>
              <a:gd name="T41" fmla="*/ 2147483647 h 1029"/>
              <a:gd name="T42" fmla="*/ 2147483647 w 1054"/>
              <a:gd name="T43" fmla="*/ 2147483647 h 1029"/>
              <a:gd name="T44" fmla="*/ 0 w 1054"/>
              <a:gd name="T45" fmla="*/ 2147483647 h 1029"/>
              <a:gd name="T46" fmla="*/ 2147483647 w 1054"/>
              <a:gd name="T47" fmla="*/ 2147483647 h 1029"/>
              <a:gd name="T48" fmla="*/ 2147483647 w 1054"/>
              <a:gd name="T49" fmla="*/ 2147483647 h 1029"/>
              <a:gd name="T50" fmla="*/ 2147483647 w 1054"/>
              <a:gd name="T51" fmla="*/ 2147483647 h 1029"/>
              <a:gd name="T52" fmla="*/ 2147483647 w 1054"/>
              <a:gd name="T53" fmla="*/ 2147483647 h 1029"/>
              <a:gd name="T54" fmla="*/ 2147483647 w 1054"/>
              <a:gd name="T55" fmla="*/ 2147483647 h 1029"/>
              <a:gd name="T56" fmla="*/ 2147483647 w 1054"/>
              <a:gd name="T57" fmla="*/ 2147483647 h 1029"/>
              <a:gd name="T58" fmla="*/ 2147483647 w 1054"/>
              <a:gd name="T59" fmla="*/ 2147483647 h 1029"/>
              <a:gd name="T60" fmla="*/ 2147483647 w 1054"/>
              <a:gd name="T61" fmla="*/ 2147483647 h 1029"/>
              <a:gd name="T62" fmla="*/ 2147483647 w 1054"/>
              <a:gd name="T63" fmla="*/ 2147483647 h 1029"/>
              <a:gd name="T64" fmla="*/ 2147483647 w 1054"/>
              <a:gd name="T65" fmla="*/ 2147483647 h 1029"/>
              <a:gd name="T66" fmla="*/ 2147483647 w 1054"/>
              <a:gd name="T67" fmla="*/ 2147483647 h 1029"/>
              <a:gd name="T68" fmla="*/ 2147483647 w 1054"/>
              <a:gd name="T69" fmla="*/ 2147483647 h 1029"/>
              <a:gd name="T70" fmla="*/ 2147483647 w 1054"/>
              <a:gd name="T71" fmla="*/ 2147483647 h 1029"/>
              <a:gd name="T72" fmla="*/ 2147483647 w 1054"/>
              <a:gd name="T73" fmla="*/ 2147483647 h 1029"/>
              <a:gd name="T74" fmla="*/ 2147483647 w 1054"/>
              <a:gd name="T75" fmla="*/ 2147483647 h 1029"/>
              <a:gd name="T76" fmla="*/ 2147483647 w 1054"/>
              <a:gd name="T77" fmla="*/ 2147483647 h 1029"/>
              <a:gd name="T78" fmla="*/ 2147483647 w 1054"/>
              <a:gd name="T79" fmla="*/ 2147483647 h 1029"/>
              <a:gd name="T80" fmla="*/ 2147483647 w 1054"/>
              <a:gd name="T81" fmla="*/ 2147483647 h 1029"/>
              <a:gd name="T82" fmla="*/ 2147483647 w 1054"/>
              <a:gd name="T83" fmla="*/ 2147483647 h 102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054"/>
              <a:gd name="T127" fmla="*/ 0 h 1029"/>
              <a:gd name="T128" fmla="*/ 1054 w 1054"/>
              <a:gd name="T129" fmla="*/ 1029 h 102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054" h="1029">
                <a:moveTo>
                  <a:pt x="168" y="153"/>
                </a:moveTo>
                <a:lnTo>
                  <a:pt x="380" y="0"/>
                </a:lnTo>
                <a:lnTo>
                  <a:pt x="481" y="27"/>
                </a:lnTo>
                <a:lnTo>
                  <a:pt x="530" y="76"/>
                </a:lnTo>
                <a:lnTo>
                  <a:pt x="729" y="95"/>
                </a:lnTo>
                <a:lnTo>
                  <a:pt x="735" y="604"/>
                </a:lnTo>
                <a:lnTo>
                  <a:pt x="800" y="619"/>
                </a:lnTo>
                <a:lnTo>
                  <a:pt x="830" y="680"/>
                </a:lnTo>
                <a:lnTo>
                  <a:pt x="876" y="659"/>
                </a:lnTo>
                <a:lnTo>
                  <a:pt x="972" y="797"/>
                </a:lnTo>
                <a:lnTo>
                  <a:pt x="1054" y="861"/>
                </a:lnTo>
                <a:lnTo>
                  <a:pt x="1051" y="916"/>
                </a:lnTo>
                <a:lnTo>
                  <a:pt x="947" y="923"/>
                </a:lnTo>
                <a:lnTo>
                  <a:pt x="901" y="754"/>
                </a:lnTo>
                <a:lnTo>
                  <a:pt x="573" y="588"/>
                </a:lnTo>
                <a:lnTo>
                  <a:pt x="582" y="640"/>
                </a:lnTo>
                <a:lnTo>
                  <a:pt x="508" y="708"/>
                </a:lnTo>
                <a:lnTo>
                  <a:pt x="496" y="683"/>
                </a:lnTo>
                <a:lnTo>
                  <a:pt x="475" y="683"/>
                </a:lnTo>
                <a:lnTo>
                  <a:pt x="416" y="824"/>
                </a:lnTo>
                <a:lnTo>
                  <a:pt x="233" y="963"/>
                </a:lnTo>
                <a:lnTo>
                  <a:pt x="52" y="1029"/>
                </a:lnTo>
                <a:lnTo>
                  <a:pt x="0" y="1020"/>
                </a:lnTo>
                <a:lnTo>
                  <a:pt x="208" y="901"/>
                </a:lnTo>
                <a:lnTo>
                  <a:pt x="233" y="901"/>
                </a:lnTo>
                <a:lnTo>
                  <a:pt x="309" y="809"/>
                </a:lnTo>
                <a:lnTo>
                  <a:pt x="343" y="806"/>
                </a:lnTo>
                <a:lnTo>
                  <a:pt x="395" y="736"/>
                </a:lnTo>
                <a:lnTo>
                  <a:pt x="377" y="705"/>
                </a:lnTo>
                <a:lnTo>
                  <a:pt x="266" y="720"/>
                </a:lnTo>
                <a:lnTo>
                  <a:pt x="190" y="545"/>
                </a:lnTo>
                <a:lnTo>
                  <a:pt x="233" y="466"/>
                </a:lnTo>
                <a:lnTo>
                  <a:pt x="303" y="438"/>
                </a:lnTo>
                <a:lnTo>
                  <a:pt x="278" y="368"/>
                </a:lnTo>
                <a:lnTo>
                  <a:pt x="205" y="401"/>
                </a:lnTo>
                <a:lnTo>
                  <a:pt x="150" y="300"/>
                </a:lnTo>
                <a:lnTo>
                  <a:pt x="211" y="276"/>
                </a:lnTo>
                <a:lnTo>
                  <a:pt x="266" y="303"/>
                </a:lnTo>
                <a:lnTo>
                  <a:pt x="291" y="288"/>
                </a:lnTo>
                <a:lnTo>
                  <a:pt x="245" y="202"/>
                </a:lnTo>
                <a:lnTo>
                  <a:pt x="165" y="196"/>
                </a:lnTo>
                <a:lnTo>
                  <a:pt x="168" y="153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70" name="Text Box 95"/>
          <p:cNvSpPr txBox="1">
            <a:spLocks noChangeArrowheads="1"/>
          </p:cNvSpPr>
          <p:nvPr/>
        </p:nvSpPr>
        <p:spPr bwMode="auto">
          <a:xfrm>
            <a:off x="891518" y="1481840"/>
            <a:ext cx="441078" cy="28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AK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7139918" y="1617571"/>
            <a:ext cx="2892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ct val="5000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0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8298419" y="2227171"/>
            <a:ext cx="2892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ct val="5000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0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73" name="TextBox 128"/>
          <p:cNvSpPr txBox="1">
            <a:spLocks noChangeArrowheads="1"/>
          </p:cNvSpPr>
          <p:nvPr/>
        </p:nvSpPr>
        <p:spPr bwMode="auto">
          <a:xfrm>
            <a:off x="228600" y="6397625"/>
            <a:ext cx="52195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  <a:cs typeface="Calibri"/>
              </a:rPr>
              <a:t>SOURCE: National Academy for State Health Policy. “Medical Home and Patient-Centered Care.</a:t>
            </a:r>
            <a:r>
              <a:rPr lang="en-US" sz="1000" i="1" dirty="0">
                <a:solidFill>
                  <a:prstClr val="black"/>
                </a:solidFill>
                <a:latin typeface="Calibri"/>
                <a:cs typeface="Calibri"/>
              </a:rPr>
              <a:t>” </a:t>
            </a:r>
            <a:r>
              <a:rPr lang="en-US" sz="1000" dirty="0">
                <a:solidFill>
                  <a:prstClr val="black"/>
                </a:solidFill>
                <a:latin typeface="Calibri"/>
                <a:cs typeface="Calibri"/>
              </a:rPr>
              <a:t>Available at: </a:t>
            </a:r>
            <a:r>
              <a:rPr lang="en-US" sz="1000" dirty="0">
                <a:solidFill>
                  <a:prstClr val="black"/>
                </a:solidFill>
                <a:latin typeface="Calibri"/>
                <a:cs typeface="Calibri"/>
                <a:hlinkClick r:id="rId3"/>
              </a:rPr>
              <a:t>www.nashp.org/med-home-</a:t>
            </a:r>
            <a:r>
              <a:rPr lang="en-US" sz="1000" dirty="0" smtClean="0">
                <a:solidFill>
                  <a:prstClr val="black"/>
                </a:solidFill>
                <a:latin typeface="Calibri"/>
                <a:cs typeface="Calibri"/>
                <a:hlinkClick r:id="rId3"/>
              </a:rPr>
              <a:t>map</a:t>
            </a:r>
            <a:r>
              <a:rPr lang="en-US" sz="1000" dirty="0" smtClean="0">
                <a:solidFill>
                  <a:prstClr val="black"/>
                </a:solidFill>
                <a:latin typeface="Calibri"/>
                <a:cs typeface="Calibri"/>
              </a:rPr>
              <a:t>. </a:t>
            </a:r>
            <a:endParaRPr lang="en-US" sz="10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74" name="Rounded Rectangle 273"/>
          <p:cNvSpPr/>
          <p:nvPr/>
        </p:nvSpPr>
        <p:spPr bwMode="auto">
          <a:xfrm>
            <a:off x="321103" y="5305682"/>
            <a:ext cx="304800" cy="228600"/>
          </a:xfrm>
          <a:prstGeom prst="roundRect">
            <a:avLst/>
          </a:prstGeom>
          <a:solidFill>
            <a:srgbClr val="3366FF"/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75" name="TextBox 6"/>
          <p:cNvSpPr txBox="1">
            <a:spLocks noChangeArrowheads="1"/>
          </p:cNvSpPr>
          <p:nvPr/>
        </p:nvSpPr>
        <p:spPr bwMode="auto">
          <a:xfrm>
            <a:off x="632253" y="5025853"/>
            <a:ext cx="7924800" cy="25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Calibri"/>
              </a:rPr>
              <a:t>Multi-payer planning activity underway (3)</a:t>
            </a:r>
            <a:endParaRPr lang="en-US"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76" name="Rounded Rectangle 275"/>
          <p:cNvSpPr/>
          <p:nvPr/>
        </p:nvSpPr>
        <p:spPr bwMode="auto">
          <a:xfrm>
            <a:off x="316012" y="5025752"/>
            <a:ext cx="304800" cy="228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mpd="sng"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640F10">
                  <a:lumMod val="60000"/>
                  <a:lumOff val="40000"/>
                </a:srgbClr>
              </a:solidFill>
              <a:latin typeface="Calibri"/>
              <a:cs typeface="Calibri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640F10">
                  <a:lumMod val="60000"/>
                  <a:lumOff val="40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277" name="TextBox 6"/>
          <p:cNvSpPr txBox="1">
            <a:spLocks noChangeArrowheads="1"/>
          </p:cNvSpPr>
          <p:nvPr/>
        </p:nvSpPr>
        <p:spPr bwMode="auto">
          <a:xfrm>
            <a:off x="625912" y="5305653"/>
            <a:ext cx="7924800" cy="25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Calibri"/>
              </a:rPr>
              <a:t>Multi-payer payments to medical homes underway (18)</a:t>
            </a:r>
            <a:endParaRPr lang="en-US"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78" name="Rectangle 6"/>
          <p:cNvSpPr>
            <a:spLocks noChangeArrowheads="1"/>
          </p:cNvSpPr>
          <p:nvPr/>
        </p:nvSpPr>
        <p:spPr bwMode="auto">
          <a:xfrm>
            <a:off x="245132" y="5861314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79" name="Rectangle 6"/>
          <p:cNvSpPr>
            <a:spLocks noChangeArrowheads="1"/>
          </p:cNvSpPr>
          <p:nvPr/>
        </p:nvSpPr>
        <p:spPr bwMode="auto">
          <a:xfrm>
            <a:off x="240041" y="5553105"/>
            <a:ext cx="457200" cy="29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400" dirty="0">
              <a:solidFill>
                <a:srgbClr val="000000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0" name="Rectangle 6"/>
          <p:cNvSpPr>
            <a:spLocks noChangeArrowheads="1"/>
          </p:cNvSpPr>
          <p:nvPr/>
        </p:nvSpPr>
        <p:spPr bwMode="auto">
          <a:xfrm>
            <a:off x="7100663" y="2069748"/>
            <a:ext cx="686020" cy="2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r>
              <a:rPr lang="en-US" sz="1200" dirty="0" smtClean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 smtClean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1" name="Rectangle 6"/>
          <p:cNvSpPr>
            <a:spLocks noChangeArrowheads="1"/>
          </p:cNvSpPr>
          <p:nvPr/>
        </p:nvSpPr>
        <p:spPr bwMode="auto">
          <a:xfrm>
            <a:off x="6892891" y="3314469"/>
            <a:ext cx="457200" cy="29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400" dirty="0">
              <a:solidFill>
                <a:srgbClr val="000000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2" name="Rectangle 6"/>
          <p:cNvSpPr>
            <a:spLocks noChangeArrowheads="1"/>
          </p:cNvSpPr>
          <p:nvPr/>
        </p:nvSpPr>
        <p:spPr bwMode="auto">
          <a:xfrm>
            <a:off x="6049183" y="2098698"/>
            <a:ext cx="457200" cy="29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400" dirty="0">
              <a:solidFill>
                <a:srgbClr val="000000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3" name="Rectangle 6"/>
          <p:cNvSpPr>
            <a:spLocks noChangeArrowheads="1"/>
          </p:cNvSpPr>
          <p:nvPr/>
        </p:nvSpPr>
        <p:spPr bwMode="auto">
          <a:xfrm>
            <a:off x="4920793" y="2057602"/>
            <a:ext cx="457200" cy="29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400" dirty="0">
              <a:solidFill>
                <a:srgbClr val="000000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4" name="Rectangle 6"/>
          <p:cNvSpPr>
            <a:spLocks noChangeArrowheads="1"/>
          </p:cNvSpPr>
          <p:nvPr/>
        </p:nvSpPr>
        <p:spPr bwMode="auto">
          <a:xfrm>
            <a:off x="6826299" y="2437713"/>
            <a:ext cx="457200" cy="29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400" dirty="0">
              <a:solidFill>
                <a:srgbClr val="000000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5" name="Rectangle 6"/>
          <p:cNvSpPr>
            <a:spLocks noChangeArrowheads="1"/>
          </p:cNvSpPr>
          <p:nvPr/>
        </p:nvSpPr>
        <p:spPr bwMode="auto">
          <a:xfrm>
            <a:off x="7720241" y="1364695"/>
            <a:ext cx="457200" cy="29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Zapf Dingbats" charset="0"/>
                <a:ea typeface="+mn-ea"/>
                <a:cs typeface="Zapf Dingbats" charset="0"/>
              </a:rPr>
              <a:t>★</a:t>
            </a:r>
            <a:endParaRPr lang="en-US" sz="1400" dirty="0">
              <a:solidFill>
                <a:srgbClr val="000000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6" name="Rectangle 6"/>
          <p:cNvSpPr>
            <a:spLocks noChangeArrowheads="1"/>
          </p:cNvSpPr>
          <p:nvPr/>
        </p:nvSpPr>
        <p:spPr bwMode="auto">
          <a:xfrm>
            <a:off x="1879009" y="2101325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7" name="Rectangle 6"/>
          <p:cNvSpPr>
            <a:spLocks noChangeArrowheads="1"/>
          </p:cNvSpPr>
          <p:nvPr/>
        </p:nvSpPr>
        <p:spPr bwMode="auto">
          <a:xfrm>
            <a:off x="3559681" y="3146328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8" name="Rectangle 6"/>
          <p:cNvSpPr>
            <a:spLocks noChangeArrowheads="1"/>
          </p:cNvSpPr>
          <p:nvPr/>
        </p:nvSpPr>
        <p:spPr bwMode="auto">
          <a:xfrm>
            <a:off x="4654509" y="3722780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89" name="Rectangle 6"/>
          <p:cNvSpPr>
            <a:spLocks noChangeArrowheads="1"/>
          </p:cNvSpPr>
          <p:nvPr/>
        </p:nvSpPr>
        <p:spPr bwMode="auto">
          <a:xfrm>
            <a:off x="6401337" y="2756768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90" name="Rectangle 6"/>
          <p:cNvSpPr>
            <a:spLocks noChangeArrowheads="1"/>
          </p:cNvSpPr>
          <p:nvPr/>
        </p:nvSpPr>
        <p:spPr bwMode="auto">
          <a:xfrm>
            <a:off x="5273471" y="3796375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Wingdings" charset="0"/>
                <a:ea typeface="+mn-ea"/>
                <a:cs typeface="Wingdings" charset="0"/>
                <a:sym typeface="Wingdings" charset="0"/>
              </a:rPr>
              <a:t></a:t>
            </a:r>
            <a:endParaRPr lang="en-US" sz="1200" dirty="0">
              <a:solidFill>
                <a:prstClr val="black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4648200"/>
            <a:ext cx="32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As of June 2014</a:t>
            </a:r>
            <a:endParaRPr lang="en-US"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6204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12158" r="12158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A2EC-BD11-234A-AD8F-CE6A35E37C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127250"/>
          </a:xfrm>
        </p:spPr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dirty="0" smtClean="0"/>
              <a:t> Recommendations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Drawn from observation and interviews with stakeholders in multi-payer 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4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Every program needs a home</a:t>
            </a:r>
            <a:endParaRPr lang="en-US" dirty="0"/>
          </a:p>
        </p:txBody>
      </p:sp>
      <p:sp>
        <p:nvSpPr>
          <p:cNvPr id="12" name="Freeform 172"/>
          <p:cNvSpPr>
            <a:spLocks noGrp="1"/>
          </p:cNvSpPr>
          <p:nvPr>
            <p:ph idx="1"/>
          </p:nvPr>
        </p:nvSpPr>
        <p:spPr bwMode="auto">
          <a:xfrm>
            <a:off x="914400" y="1600200"/>
            <a:ext cx="6629400" cy="3997325"/>
          </a:xfrm>
          <a:custGeom>
            <a:avLst/>
            <a:gdLst>
              <a:gd name="T0" fmla="*/ 2147483647 w 3152"/>
              <a:gd name="T1" fmla="*/ 2147483647 h 2057"/>
              <a:gd name="T2" fmla="*/ 2147483647 w 3152"/>
              <a:gd name="T3" fmla="*/ 2147483647 h 2057"/>
              <a:gd name="T4" fmla="*/ 2147483647 w 3152"/>
              <a:gd name="T5" fmla="*/ 2147483647 h 2057"/>
              <a:gd name="T6" fmla="*/ 2147483647 w 3152"/>
              <a:gd name="T7" fmla="*/ 2147483647 h 2057"/>
              <a:gd name="T8" fmla="*/ 2147483647 w 3152"/>
              <a:gd name="T9" fmla="*/ 2147483647 h 2057"/>
              <a:gd name="T10" fmla="*/ 2147483647 w 3152"/>
              <a:gd name="T11" fmla="*/ 2147483647 h 2057"/>
              <a:gd name="T12" fmla="*/ 2147483647 w 3152"/>
              <a:gd name="T13" fmla="*/ 2147483647 h 2057"/>
              <a:gd name="T14" fmla="*/ 2147483647 w 3152"/>
              <a:gd name="T15" fmla="*/ 2147483647 h 2057"/>
              <a:gd name="T16" fmla="*/ 2147483647 w 3152"/>
              <a:gd name="T17" fmla="*/ 2147483647 h 2057"/>
              <a:gd name="T18" fmla="*/ 2147483647 w 3152"/>
              <a:gd name="T19" fmla="*/ 2147483647 h 2057"/>
              <a:gd name="T20" fmla="*/ 2147483647 w 3152"/>
              <a:gd name="T21" fmla="*/ 2147483647 h 2057"/>
              <a:gd name="T22" fmla="*/ 2147483647 w 3152"/>
              <a:gd name="T23" fmla="*/ 2147483647 h 2057"/>
              <a:gd name="T24" fmla="*/ 0 w 3152"/>
              <a:gd name="T25" fmla="*/ 2147483647 h 2057"/>
              <a:gd name="T26" fmla="*/ 2147483647 w 3152"/>
              <a:gd name="T27" fmla="*/ 2147483647 h 2057"/>
              <a:gd name="T28" fmla="*/ 2147483647 w 3152"/>
              <a:gd name="T29" fmla="*/ 2147483647 h 2057"/>
              <a:gd name="T30" fmla="*/ 2147483647 w 3152"/>
              <a:gd name="T31" fmla="*/ 2147483647 h 2057"/>
              <a:gd name="T32" fmla="*/ 2147483647 w 3152"/>
              <a:gd name="T33" fmla="*/ 0 h 2057"/>
              <a:gd name="T34" fmla="*/ 2147483647 w 3152"/>
              <a:gd name="T35" fmla="*/ 2147483647 h 2057"/>
              <a:gd name="T36" fmla="*/ 2147483647 w 3152"/>
              <a:gd name="T37" fmla="*/ 2147483647 h 2057"/>
              <a:gd name="T38" fmla="*/ 2147483647 w 3152"/>
              <a:gd name="T39" fmla="*/ 2147483647 h 2057"/>
              <a:gd name="T40" fmla="*/ 2147483647 w 3152"/>
              <a:gd name="T41" fmla="*/ 2147483647 h 2057"/>
              <a:gd name="T42" fmla="*/ 2147483647 w 3152"/>
              <a:gd name="T43" fmla="*/ 2147483647 h 2057"/>
              <a:gd name="T44" fmla="*/ 2147483647 w 3152"/>
              <a:gd name="T45" fmla="*/ 2147483647 h 2057"/>
              <a:gd name="T46" fmla="*/ 2147483647 w 3152"/>
              <a:gd name="T47" fmla="*/ 2147483647 h 2057"/>
              <a:gd name="T48" fmla="*/ 2147483647 w 3152"/>
              <a:gd name="T49" fmla="*/ 2147483647 h 2057"/>
              <a:gd name="T50" fmla="*/ 2147483647 w 3152"/>
              <a:gd name="T51" fmla="*/ 2147483647 h 2057"/>
              <a:gd name="T52" fmla="*/ 2147483647 w 3152"/>
              <a:gd name="T53" fmla="*/ 2147483647 h 2057"/>
              <a:gd name="T54" fmla="*/ 2147483647 w 3152"/>
              <a:gd name="T55" fmla="*/ 2147483647 h 2057"/>
              <a:gd name="T56" fmla="*/ 2147483647 w 3152"/>
              <a:gd name="T57" fmla="*/ 2147483647 h 2057"/>
              <a:gd name="T58" fmla="*/ 2147483647 w 3152"/>
              <a:gd name="T59" fmla="*/ 2147483647 h 2057"/>
              <a:gd name="T60" fmla="*/ 2147483647 w 3152"/>
              <a:gd name="T61" fmla="*/ 2147483647 h 2057"/>
              <a:gd name="T62" fmla="*/ 2147483647 w 3152"/>
              <a:gd name="T63" fmla="*/ 2147483647 h 2057"/>
              <a:gd name="T64" fmla="*/ 2147483647 w 3152"/>
              <a:gd name="T65" fmla="*/ 2147483647 h 2057"/>
              <a:gd name="T66" fmla="*/ 2147483647 w 3152"/>
              <a:gd name="T67" fmla="*/ 2147483647 h 2057"/>
              <a:gd name="T68" fmla="*/ 2147483647 w 3152"/>
              <a:gd name="T69" fmla="*/ 2147483647 h 2057"/>
              <a:gd name="T70" fmla="*/ 2147483647 w 3152"/>
              <a:gd name="T71" fmla="*/ 2147483647 h 2057"/>
              <a:gd name="T72" fmla="*/ 2147483647 w 3152"/>
              <a:gd name="T73" fmla="*/ 2147483647 h 2057"/>
              <a:gd name="T74" fmla="*/ 2147483647 w 3152"/>
              <a:gd name="T75" fmla="*/ 2147483647 h 2057"/>
              <a:gd name="T76" fmla="*/ 2147483647 w 3152"/>
              <a:gd name="T77" fmla="*/ 2147483647 h 2057"/>
              <a:gd name="T78" fmla="*/ 2147483647 w 3152"/>
              <a:gd name="T79" fmla="*/ 2147483647 h 2057"/>
              <a:gd name="T80" fmla="*/ 2147483647 w 3152"/>
              <a:gd name="T81" fmla="*/ 2147483647 h 2057"/>
              <a:gd name="T82" fmla="*/ 2147483647 w 3152"/>
              <a:gd name="T83" fmla="*/ 2147483647 h 2057"/>
              <a:gd name="T84" fmla="*/ 2147483647 w 3152"/>
              <a:gd name="T85" fmla="*/ 2147483647 h 2057"/>
              <a:gd name="T86" fmla="*/ 2147483647 w 3152"/>
              <a:gd name="T87" fmla="*/ 2147483647 h 2057"/>
              <a:gd name="T88" fmla="*/ 2147483647 w 3152"/>
              <a:gd name="T89" fmla="*/ 2147483647 h 2057"/>
              <a:gd name="T90" fmla="*/ 2147483647 w 3152"/>
              <a:gd name="T91" fmla="*/ 2147483647 h 2057"/>
              <a:gd name="T92" fmla="*/ 2147483647 w 3152"/>
              <a:gd name="T93" fmla="*/ 2147483647 h 2057"/>
              <a:gd name="T94" fmla="*/ 2147483647 w 3152"/>
              <a:gd name="T95" fmla="*/ 2147483647 h 2057"/>
              <a:gd name="T96" fmla="*/ 2147483647 w 3152"/>
              <a:gd name="T97" fmla="*/ 2147483647 h 2057"/>
              <a:gd name="T98" fmla="*/ 2147483647 w 3152"/>
              <a:gd name="T99" fmla="*/ 2147483647 h 2057"/>
              <a:gd name="T100" fmla="*/ 2147483647 w 3152"/>
              <a:gd name="T101" fmla="*/ 2147483647 h 2057"/>
              <a:gd name="T102" fmla="*/ 2147483647 w 3152"/>
              <a:gd name="T103" fmla="*/ 2147483647 h 2057"/>
              <a:gd name="T104" fmla="*/ 2147483647 w 3152"/>
              <a:gd name="T105" fmla="*/ 2147483647 h 2057"/>
              <a:gd name="T106" fmla="*/ 2147483647 w 3152"/>
              <a:gd name="T107" fmla="*/ 2147483647 h 2057"/>
              <a:gd name="T108" fmla="*/ 2147483647 w 3152"/>
              <a:gd name="T109" fmla="*/ 2147483647 h 2057"/>
              <a:gd name="T110" fmla="*/ 2147483647 w 3152"/>
              <a:gd name="T111" fmla="*/ 2147483647 h 2057"/>
              <a:gd name="T112" fmla="*/ 2147483647 w 3152"/>
              <a:gd name="T113" fmla="*/ 2147483647 h 2057"/>
              <a:gd name="T114" fmla="*/ 2147483647 w 3152"/>
              <a:gd name="T115" fmla="*/ 2147483647 h 2057"/>
              <a:gd name="T116" fmla="*/ 2147483647 w 3152"/>
              <a:gd name="T117" fmla="*/ 2147483647 h 2057"/>
              <a:gd name="T118" fmla="*/ 2147483647 w 3152"/>
              <a:gd name="T119" fmla="*/ 2147483647 h 2057"/>
              <a:gd name="T120" fmla="*/ 2147483647 w 3152"/>
              <a:gd name="T121" fmla="*/ 2147483647 h 2057"/>
              <a:gd name="T122" fmla="*/ 2147483647 w 3152"/>
              <a:gd name="T123" fmla="*/ 2147483647 h 2057"/>
              <a:gd name="T124" fmla="*/ 2147483647 w 3152"/>
              <a:gd name="T125" fmla="*/ 2147483647 h 205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152"/>
              <a:gd name="T190" fmla="*/ 0 h 2057"/>
              <a:gd name="T191" fmla="*/ 3152 w 3152"/>
              <a:gd name="T192" fmla="*/ 2057 h 205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152" h="2057">
                <a:moveTo>
                  <a:pt x="360" y="1385"/>
                </a:moveTo>
                <a:lnTo>
                  <a:pt x="262" y="1435"/>
                </a:lnTo>
                <a:lnTo>
                  <a:pt x="225" y="1435"/>
                </a:lnTo>
                <a:lnTo>
                  <a:pt x="182" y="1402"/>
                </a:lnTo>
                <a:lnTo>
                  <a:pt x="302" y="1052"/>
                </a:lnTo>
                <a:lnTo>
                  <a:pt x="309" y="1052"/>
                </a:lnTo>
                <a:lnTo>
                  <a:pt x="333" y="1008"/>
                </a:lnTo>
                <a:lnTo>
                  <a:pt x="333" y="994"/>
                </a:lnTo>
                <a:lnTo>
                  <a:pt x="322" y="989"/>
                </a:lnTo>
                <a:lnTo>
                  <a:pt x="288" y="993"/>
                </a:lnTo>
                <a:lnTo>
                  <a:pt x="262" y="990"/>
                </a:lnTo>
                <a:lnTo>
                  <a:pt x="256" y="979"/>
                </a:lnTo>
                <a:lnTo>
                  <a:pt x="260" y="957"/>
                </a:lnTo>
                <a:lnTo>
                  <a:pt x="250" y="946"/>
                </a:lnTo>
                <a:lnTo>
                  <a:pt x="222" y="956"/>
                </a:lnTo>
                <a:lnTo>
                  <a:pt x="217" y="948"/>
                </a:lnTo>
                <a:lnTo>
                  <a:pt x="226" y="936"/>
                </a:lnTo>
                <a:lnTo>
                  <a:pt x="192" y="855"/>
                </a:lnTo>
                <a:lnTo>
                  <a:pt x="169" y="822"/>
                </a:lnTo>
                <a:lnTo>
                  <a:pt x="122" y="713"/>
                </a:lnTo>
                <a:lnTo>
                  <a:pt x="84" y="691"/>
                </a:lnTo>
                <a:lnTo>
                  <a:pt x="29" y="615"/>
                </a:lnTo>
                <a:lnTo>
                  <a:pt x="64" y="606"/>
                </a:lnTo>
                <a:lnTo>
                  <a:pt x="38" y="576"/>
                </a:lnTo>
                <a:lnTo>
                  <a:pt x="53" y="509"/>
                </a:lnTo>
                <a:lnTo>
                  <a:pt x="0" y="391"/>
                </a:lnTo>
                <a:lnTo>
                  <a:pt x="2" y="382"/>
                </a:lnTo>
                <a:lnTo>
                  <a:pt x="21" y="300"/>
                </a:lnTo>
                <a:lnTo>
                  <a:pt x="44" y="205"/>
                </a:lnTo>
                <a:lnTo>
                  <a:pt x="47" y="192"/>
                </a:lnTo>
                <a:lnTo>
                  <a:pt x="47" y="190"/>
                </a:lnTo>
                <a:lnTo>
                  <a:pt x="81" y="48"/>
                </a:lnTo>
                <a:lnTo>
                  <a:pt x="90" y="10"/>
                </a:lnTo>
                <a:lnTo>
                  <a:pt x="91" y="0"/>
                </a:lnTo>
                <a:lnTo>
                  <a:pt x="425" y="75"/>
                </a:lnTo>
                <a:lnTo>
                  <a:pt x="591" y="111"/>
                </a:lnTo>
                <a:lnTo>
                  <a:pt x="1067" y="205"/>
                </a:lnTo>
                <a:lnTo>
                  <a:pt x="1302" y="250"/>
                </a:lnTo>
                <a:lnTo>
                  <a:pt x="1437" y="272"/>
                </a:lnTo>
                <a:lnTo>
                  <a:pt x="1629" y="304"/>
                </a:lnTo>
                <a:lnTo>
                  <a:pt x="1756" y="324"/>
                </a:lnTo>
                <a:lnTo>
                  <a:pt x="2077" y="372"/>
                </a:lnTo>
                <a:lnTo>
                  <a:pt x="2346" y="408"/>
                </a:lnTo>
                <a:lnTo>
                  <a:pt x="2621" y="442"/>
                </a:lnTo>
                <a:lnTo>
                  <a:pt x="2892" y="472"/>
                </a:lnTo>
                <a:lnTo>
                  <a:pt x="3152" y="497"/>
                </a:lnTo>
                <a:lnTo>
                  <a:pt x="3144" y="596"/>
                </a:lnTo>
                <a:lnTo>
                  <a:pt x="3141" y="629"/>
                </a:lnTo>
                <a:lnTo>
                  <a:pt x="3140" y="640"/>
                </a:lnTo>
                <a:lnTo>
                  <a:pt x="3139" y="644"/>
                </a:lnTo>
                <a:lnTo>
                  <a:pt x="3135" y="693"/>
                </a:lnTo>
                <a:lnTo>
                  <a:pt x="3131" y="736"/>
                </a:lnTo>
                <a:lnTo>
                  <a:pt x="3122" y="840"/>
                </a:lnTo>
                <a:lnTo>
                  <a:pt x="3117" y="889"/>
                </a:lnTo>
                <a:lnTo>
                  <a:pt x="3117" y="890"/>
                </a:lnTo>
                <a:lnTo>
                  <a:pt x="3113" y="938"/>
                </a:lnTo>
                <a:lnTo>
                  <a:pt x="3108" y="986"/>
                </a:lnTo>
                <a:lnTo>
                  <a:pt x="3096" y="1124"/>
                </a:lnTo>
                <a:lnTo>
                  <a:pt x="3094" y="1133"/>
                </a:lnTo>
                <a:lnTo>
                  <a:pt x="3093" y="1150"/>
                </a:lnTo>
                <a:lnTo>
                  <a:pt x="3086" y="1230"/>
                </a:lnTo>
                <a:lnTo>
                  <a:pt x="3072" y="1377"/>
                </a:lnTo>
                <a:lnTo>
                  <a:pt x="3068" y="1418"/>
                </a:lnTo>
                <a:lnTo>
                  <a:pt x="3064" y="1457"/>
                </a:lnTo>
                <a:lnTo>
                  <a:pt x="3063" y="1474"/>
                </a:lnTo>
                <a:lnTo>
                  <a:pt x="3055" y="1558"/>
                </a:lnTo>
                <a:lnTo>
                  <a:pt x="3054" y="1571"/>
                </a:lnTo>
                <a:lnTo>
                  <a:pt x="3049" y="1630"/>
                </a:lnTo>
                <a:lnTo>
                  <a:pt x="3043" y="1690"/>
                </a:lnTo>
                <a:lnTo>
                  <a:pt x="3041" y="1715"/>
                </a:lnTo>
                <a:lnTo>
                  <a:pt x="3036" y="1766"/>
                </a:lnTo>
                <a:lnTo>
                  <a:pt x="3019" y="1960"/>
                </a:lnTo>
                <a:lnTo>
                  <a:pt x="3019" y="1974"/>
                </a:lnTo>
                <a:lnTo>
                  <a:pt x="3011" y="2057"/>
                </a:lnTo>
                <a:lnTo>
                  <a:pt x="3006" y="2057"/>
                </a:lnTo>
                <a:lnTo>
                  <a:pt x="2820" y="2040"/>
                </a:lnTo>
                <a:lnTo>
                  <a:pt x="2793" y="2036"/>
                </a:lnTo>
                <a:lnTo>
                  <a:pt x="2736" y="2030"/>
                </a:lnTo>
                <a:lnTo>
                  <a:pt x="2722" y="2028"/>
                </a:lnTo>
                <a:lnTo>
                  <a:pt x="2495" y="2003"/>
                </a:lnTo>
                <a:lnTo>
                  <a:pt x="2471" y="2003"/>
                </a:lnTo>
                <a:lnTo>
                  <a:pt x="2468" y="2003"/>
                </a:lnTo>
                <a:lnTo>
                  <a:pt x="2437" y="1999"/>
                </a:lnTo>
                <a:lnTo>
                  <a:pt x="2402" y="1996"/>
                </a:lnTo>
                <a:lnTo>
                  <a:pt x="2399" y="1996"/>
                </a:lnTo>
                <a:lnTo>
                  <a:pt x="2197" y="1969"/>
                </a:lnTo>
                <a:lnTo>
                  <a:pt x="2163" y="1964"/>
                </a:lnTo>
                <a:lnTo>
                  <a:pt x="1947" y="1935"/>
                </a:lnTo>
                <a:lnTo>
                  <a:pt x="1853" y="1922"/>
                </a:lnTo>
                <a:lnTo>
                  <a:pt x="1819" y="1917"/>
                </a:lnTo>
                <a:lnTo>
                  <a:pt x="1785" y="1912"/>
                </a:lnTo>
                <a:lnTo>
                  <a:pt x="1752" y="1907"/>
                </a:lnTo>
                <a:lnTo>
                  <a:pt x="1649" y="1892"/>
                </a:lnTo>
                <a:lnTo>
                  <a:pt x="1615" y="1884"/>
                </a:lnTo>
                <a:lnTo>
                  <a:pt x="1430" y="1858"/>
                </a:lnTo>
                <a:lnTo>
                  <a:pt x="1414" y="1854"/>
                </a:lnTo>
                <a:lnTo>
                  <a:pt x="1376" y="1848"/>
                </a:lnTo>
                <a:lnTo>
                  <a:pt x="1375" y="1848"/>
                </a:lnTo>
                <a:lnTo>
                  <a:pt x="1265" y="1834"/>
                </a:lnTo>
                <a:lnTo>
                  <a:pt x="1088" y="1801"/>
                </a:lnTo>
                <a:lnTo>
                  <a:pt x="1065" y="1930"/>
                </a:lnTo>
                <a:lnTo>
                  <a:pt x="1055" y="1993"/>
                </a:lnTo>
                <a:lnTo>
                  <a:pt x="1053" y="2003"/>
                </a:lnTo>
                <a:lnTo>
                  <a:pt x="1043" y="1997"/>
                </a:lnTo>
                <a:lnTo>
                  <a:pt x="1041" y="1997"/>
                </a:lnTo>
                <a:lnTo>
                  <a:pt x="1034" y="1989"/>
                </a:lnTo>
                <a:lnTo>
                  <a:pt x="1010" y="1927"/>
                </a:lnTo>
                <a:lnTo>
                  <a:pt x="983" y="1881"/>
                </a:lnTo>
                <a:lnTo>
                  <a:pt x="978" y="1881"/>
                </a:lnTo>
                <a:lnTo>
                  <a:pt x="953" y="1892"/>
                </a:lnTo>
                <a:lnTo>
                  <a:pt x="938" y="1916"/>
                </a:lnTo>
                <a:lnTo>
                  <a:pt x="934" y="1956"/>
                </a:lnTo>
                <a:lnTo>
                  <a:pt x="904" y="1946"/>
                </a:lnTo>
                <a:lnTo>
                  <a:pt x="762" y="1929"/>
                </a:lnTo>
                <a:lnTo>
                  <a:pt x="732" y="1907"/>
                </a:lnTo>
                <a:lnTo>
                  <a:pt x="697" y="1927"/>
                </a:lnTo>
                <a:lnTo>
                  <a:pt x="655" y="1935"/>
                </a:lnTo>
                <a:lnTo>
                  <a:pt x="595" y="1908"/>
                </a:lnTo>
                <a:lnTo>
                  <a:pt x="559" y="1931"/>
                </a:lnTo>
                <a:lnTo>
                  <a:pt x="563" y="1951"/>
                </a:lnTo>
                <a:lnTo>
                  <a:pt x="553" y="1956"/>
                </a:lnTo>
                <a:lnTo>
                  <a:pt x="518" y="1913"/>
                </a:lnTo>
                <a:lnTo>
                  <a:pt x="504" y="1788"/>
                </a:lnTo>
                <a:lnTo>
                  <a:pt x="425" y="1725"/>
                </a:lnTo>
                <a:lnTo>
                  <a:pt x="438" y="1678"/>
                </a:lnTo>
                <a:lnTo>
                  <a:pt x="360" y="1385"/>
                </a:lnTo>
                <a:close/>
              </a:path>
            </a:pathLst>
          </a:custGeom>
          <a:solidFill>
            <a:srgbClr val="6CC047"/>
          </a:solidFill>
          <a:ln w="38100" cmpd="sng">
            <a:solidFill>
              <a:srgbClr val="000000"/>
            </a:solidFill>
            <a:round/>
            <a:headEnd/>
            <a:tailEnd/>
          </a:ln>
          <a:extLst/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dirty="0" smtClean="0">
                <a:latin typeface="+mj-lt"/>
                <a:cs typeface="Calibri"/>
              </a:rPr>
              <a:t>Montana</a:t>
            </a:r>
            <a:endParaRPr lang="en-US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398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60"/>
          <p:cNvSpPr>
            <a:spLocks/>
          </p:cNvSpPr>
          <p:nvPr/>
        </p:nvSpPr>
        <p:spPr bwMode="auto">
          <a:xfrm>
            <a:off x="609600" y="3886200"/>
            <a:ext cx="4038600" cy="2057400"/>
          </a:xfrm>
          <a:custGeom>
            <a:avLst/>
            <a:gdLst>
              <a:gd name="T0" fmla="*/ 2147483647 w 2575"/>
              <a:gd name="T1" fmla="*/ 2147483647 h 1272"/>
              <a:gd name="T2" fmla="*/ 2147483647 w 2575"/>
              <a:gd name="T3" fmla="*/ 2147483647 h 1272"/>
              <a:gd name="T4" fmla="*/ 2147483647 w 2575"/>
              <a:gd name="T5" fmla="*/ 2147483647 h 1272"/>
              <a:gd name="T6" fmla="*/ 2147483647 w 2575"/>
              <a:gd name="T7" fmla="*/ 2147483647 h 1272"/>
              <a:gd name="T8" fmla="*/ 2147483647 w 2575"/>
              <a:gd name="T9" fmla="*/ 2147483647 h 1272"/>
              <a:gd name="T10" fmla="*/ 2147483647 w 2575"/>
              <a:gd name="T11" fmla="*/ 2147483647 h 1272"/>
              <a:gd name="T12" fmla="*/ 2147483647 w 2575"/>
              <a:gd name="T13" fmla="*/ 2147483647 h 1272"/>
              <a:gd name="T14" fmla="*/ 2147483647 w 2575"/>
              <a:gd name="T15" fmla="*/ 2147483647 h 1272"/>
              <a:gd name="T16" fmla="*/ 2147483647 w 2575"/>
              <a:gd name="T17" fmla="*/ 2147483647 h 1272"/>
              <a:gd name="T18" fmla="*/ 2147483647 w 2575"/>
              <a:gd name="T19" fmla="*/ 2147483647 h 1272"/>
              <a:gd name="T20" fmla="*/ 2147483647 w 2575"/>
              <a:gd name="T21" fmla="*/ 2147483647 h 1272"/>
              <a:gd name="T22" fmla="*/ 2147483647 w 2575"/>
              <a:gd name="T23" fmla="*/ 2147483647 h 1272"/>
              <a:gd name="T24" fmla="*/ 2147483647 w 2575"/>
              <a:gd name="T25" fmla="*/ 2147483647 h 1272"/>
              <a:gd name="T26" fmla="*/ 2147483647 w 2575"/>
              <a:gd name="T27" fmla="*/ 2147483647 h 1272"/>
              <a:gd name="T28" fmla="*/ 2147483647 w 2575"/>
              <a:gd name="T29" fmla="*/ 2147483647 h 1272"/>
              <a:gd name="T30" fmla="*/ 2147483647 w 2575"/>
              <a:gd name="T31" fmla="*/ 2147483647 h 1272"/>
              <a:gd name="T32" fmla="*/ 2147483647 w 2575"/>
              <a:gd name="T33" fmla="*/ 2147483647 h 1272"/>
              <a:gd name="T34" fmla="*/ 2147483647 w 2575"/>
              <a:gd name="T35" fmla="*/ 2147483647 h 1272"/>
              <a:gd name="T36" fmla="*/ 2147483647 w 2575"/>
              <a:gd name="T37" fmla="*/ 0 h 1272"/>
              <a:gd name="T38" fmla="*/ 2147483647 w 2575"/>
              <a:gd name="T39" fmla="*/ 2147483647 h 1272"/>
              <a:gd name="T40" fmla="*/ 2147483647 w 2575"/>
              <a:gd name="T41" fmla="*/ 2147483647 h 1272"/>
              <a:gd name="T42" fmla="*/ 2147483647 w 2575"/>
              <a:gd name="T43" fmla="*/ 2147483647 h 1272"/>
              <a:gd name="T44" fmla="*/ 2147483647 w 2575"/>
              <a:gd name="T45" fmla="*/ 2147483647 h 1272"/>
              <a:gd name="T46" fmla="*/ 2147483647 w 2575"/>
              <a:gd name="T47" fmla="*/ 2147483647 h 1272"/>
              <a:gd name="T48" fmla="*/ 2147483647 w 2575"/>
              <a:gd name="T49" fmla="*/ 2147483647 h 1272"/>
              <a:gd name="T50" fmla="*/ 2147483647 w 2575"/>
              <a:gd name="T51" fmla="*/ 2147483647 h 1272"/>
              <a:gd name="T52" fmla="*/ 2147483647 w 2575"/>
              <a:gd name="T53" fmla="*/ 2147483647 h 1272"/>
              <a:gd name="T54" fmla="*/ 2147483647 w 2575"/>
              <a:gd name="T55" fmla="*/ 2147483647 h 1272"/>
              <a:gd name="T56" fmla="*/ 2147483647 w 2575"/>
              <a:gd name="T57" fmla="*/ 2147483647 h 1272"/>
              <a:gd name="T58" fmla="*/ 2147483647 w 2575"/>
              <a:gd name="T59" fmla="*/ 2147483647 h 1272"/>
              <a:gd name="T60" fmla="*/ 2147483647 w 2575"/>
              <a:gd name="T61" fmla="*/ 2147483647 h 1272"/>
              <a:gd name="T62" fmla="*/ 2147483647 w 2575"/>
              <a:gd name="T63" fmla="*/ 2147483647 h 1272"/>
              <a:gd name="T64" fmla="*/ 2147483647 w 2575"/>
              <a:gd name="T65" fmla="*/ 2147483647 h 1272"/>
              <a:gd name="T66" fmla="*/ 2147483647 w 2575"/>
              <a:gd name="T67" fmla="*/ 2147483647 h 1272"/>
              <a:gd name="T68" fmla="*/ 2147483647 w 2575"/>
              <a:gd name="T69" fmla="*/ 2147483647 h 1272"/>
              <a:gd name="T70" fmla="*/ 2147483647 w 2575"/>
              <a:gd name="T71" fmla="*/ 2147483647 h 1272"/>
              <a:gd name="T72" fmla="*/ 2147483647 w 2575"/>
              <a:gd name="T73" fmla="*/ 2147483647 h 1272"/>
              <a:gd name="T74" fmla="*/ 2147483647 w 2575"/>
              <a:gd name="T75" fmla="*/ 2147483647 h 1272"/>
              <a:gd name="T76" fmla="*/ 2147483647 w 2575"/>
              <a:gd name="T77" fmla="*/ 2147483647 h 1272"/>
              <a:gd name="T78" fmla="*/ 2147483647 w 2575"/>
              <a:gd name="T79" fmla="*/ 2147483647 h 1272"/>
              <a:gd name="T80" fmla="*/ 2147483647 w 2575"/>
              <a:gd name="T81" fmla="*/ 2147483647 h 1272"/>
              <a:gd name="T82" fmla="*/ 2147483647 w 2575"/>
              <a:gd name="T83" fmla="*/ 2147483647 h 1272"/>
              <a:gd name="T84" fmla="*/ 2147483647 w 2575"/>
              <a:gd name="T85" fmla="*/ 2147483647 h 1272"/>
              <a:gd name="T86" fmla="*/ 2147483647 w 2575"/>
              <a:gd name="T87" fmla="*/ 2147483647 h 1272"/>
              <a:gd name="T88" fmla="*/ 2147483647 w 2575"/>
              <a:gd name="T89" fmla="*/ 2147483647 h 1272"/>
              <a:gd name="T90" fmla="*/ 2147483647 w 2575"/>
              <a:gd name="T91" fmla="*/ 2147483647 h 1272"/>
              <a:gd name="T92" fmla="*/ 2147483647 w 2575"/>
              <a:gd name="T93" fmla="*/ 2147483647 h 1272"/>
              <a:gd name="T94" fmla="*/ 2147483647 w 2575"/>
              <a:gd name="T95" fmla="*/ 2147483647 h 1272"/>
              <a:gd name="T96" fmla="*/ 2147483647 w 2575"/>
              <a:gd name="T97" fmla="*/ 2147483647 h 1272"/>
              <a:gd name="T98" fmla="*/ 2147483647 w 2575"/>
              <a:gd name="T99" fmla="*/ 2147483647 h 1272"/>
              <a:gd name="T100" fmla="*/ 2147483647 w 2575"/>
              <a:gd name="T101" fmla="*/ 2147483647 h 1272"/>
              <a:gd name="T102" fmla="*/ 2147483647 w 2575"/>
              <a:gd name="T103" fmla="*/ 2147483647 h 1272"/>
              <a:gd name="T104" fmla="*/ 2147483647 w 2575"/>
              <a:gd name="T105" fmla="*/ 2147483647 h 1272"/>
              <a:gd name="T106" fmla="*/ 2147483647 w 2575"/>
              <a:gd name="T107" fmla="*/ 2147483647 h 1272"/>
              <a:gd name="T108" fmla="*/ 2147483647 w 2575"/>
              <a:gd name="T109" fmla="*/ 2147483647 h 1272"/>
              <a:gd name="T110" fmla="*/ 2147483647 w 2575"/>
              <a:gd name="T111" fmla="*/ 2147483647 h 1272"/>
              <a:gd name="T112" fmla="*/ 2147483647 w 2575"/>
              <a:gd name="T113" fmla="*/ 2147483647 h 127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575"/>
              <a:gd name="T172" fmla="*/ 0 h 1272"/>
              <a:gd name="T173" fmla="*/ 2575 w 2575"/>
              <a:gd name="T174" fmla="*/ 1272 h 127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575" h="1272">
                <a:moveTo>
                  <a:pt x="1553" y="1260"/>
                </a:moveTo>
                <a:lnTo>
                  <a:pt x="1546" y="1258"/>
                </a:lnTo>
                <a:lnTo>
                  <a:pt x="1509" y="1257"/>
                </a:lnTo>
                <a:lnTo>
                  <a:pt x="1452" y="1256"/>
                </a:lnTo>
                <a:lnTo>
                  <a:pt x="1435" y="1255"/>
                </a:lnTo>
                <a:lnTo>
                  <a:pt x="1418" y="1255"/>
                </a:lnTo>
                <a:lnTo>
                  <a:pt x="1379" y="1253"/>
                </a:lnTo>
                <a:lnTo>
                  <a:pt x="1360" y="1252"/>
                </a:lnTo>
                <a:lnTo>
                  <a:pt x="1284" y="1250"/>
                </a:lnTo>
                <a:lnTo>
                  <a:pt x="1228" y="1247"/>
                </a:lnTo>
                <a:lnTo>
                  <a:pt x="1135" y="1243"/>
                </a:lnTo>
                <a:lnTo>
                  <a:pt x="1120" y="1242"/>
                </a:lnTo>
                <a:lnTo>
                  <a:pt x="1115" y="1242"/>
                </a:lnTo>
                <a:lnTo>
                  <a:pt x="1061" y="1239"/>
                </a:lnTo>
                <a:lnTo>
                  <a:pt x="1005" y="1237"/>
                </a:lnTo>
                <a:lnTo>
                  <a:pt x="952" y="1233"/>
                </a:lnTo>
                <a:lnTo>
                  <a:pt x="948" y="1233"/>
                </a:lnTo>
                <a:lnTo>
                  <a:pt x="946" y="1233"/>
                </a:lnTo>
                <a:lnTo>
                  <a:pt x="912" y="1231"/>
                </a:lnTo>
                <a:lnTo>
                  <a:pt x="837" y="1227"/>
                </a:lnTo>
                <a:lnTo>
                  <a:pt x="778" y="1223"/>
                </a:lnTo>
                <a:lnTo>
                  <a:pt x="763" y="1222"/>
                </a:lnTo>
                <a:lnTo>
                  <a:pt x="752" y="1222"/>
                </a:lnTo>
                <a:lnTo>
                  <a:pt x="561" y="1209"/>
                </a:lnTo>
                <a:lnTo>
                  <a:pt x="570" y="1074"/>
                </a:lnTo>
                <a:lnTo>
                  <a:pt x="572" y="1040"/>
                </a:lnTo>
                <a:lnTo>
                  <a:pt x="575" y="1016"/>
                </a:lnTo>
                <a:lnTo>
                  <a:pt x="577" y="968"/>
                </a:lnTo>
                <a:lnTo>
                  <a:pt x="580" y="940"/>
                </a:lnTo>
                <a:lnTo>
                  <a:pt x="581" y="919"/>
                </a:lnTo>
                <a:lnTo>
                  <a:pt x="587" y="823"/>
                </a:lnTo>
                <a:lnTo>
                  <a:pt x="587" y="821"/>
                </a:lnTo>
                <a:lnTo>
                  <a:pt x="421" y="809"/>
                </a:lnTo>
                <a:lnTo>
                  <a:pt x="419" y="809"/>
                </a:lnTo>
                <a:lnTo>
                  <a:pt x="411" y="809"/>
                </a:lnTo>
                <a:lnTo>
                  <a:pt x="197" y="791"/>
                </a:lnTo>
                <a:lnTo>
                  <a:pt x="140" y="786"/>
                </a:lnTo>
                <a:lnTo>
                  <a:pt x="143" y="786"/>
                </a:lnTo>
                <a:lnTo>
                  <a:pt x="125" y="785"/>
                </a:lnTo>
                <a:lnTo>
                  <a:pt x="0" y="773"/>
                </a:lnTo>
                <a:lnTo>
                  <a:pt x="4" y="727"/>
                </a:lnTo>
                <a:lnTo>
                  <a:pt x="12" y="656"/>
                </a:lnTo>
                <a:lnTo>
                  <a:pt x="14" y="622"/>
                </a:lnTo>
                <a:lnTo>
                  <a:pt x="18" y="581"/>
                </a:lnTo>
                <a:lnTo>
                  <a:pt x="21" y="556"/>
                </a:lnTo>
                <a:lnTo>
                  <a:pt x="23" y="532"/>
                </a:lnTo>
                <a:lnTo>
                  <a:pt x="26" y="504"/>
                </a:lnTo>
                <a:lnTo>
                  <a:pt x="27" y="484"/>
                </a:lnTo>
                <a:lnTo>
                  <a:pt x="32" y="436"/>
                </a:lnTo>
                <a:lnTo>
                  <a:pt x="37" y="387"/>
                </a:lnTo>
                <a:lnTo>
                  <a:pt x="41" y="339"/>
                </a:lnTo>
                <a:lnTo>
                  <a:pt x="46" y="291"/>
                </a:lnTo>
                <a:lnTo>
                  <a:pt x="57" y="158"/>
                </a:lnTo>
                <a:lnTo>
                  <a:pt x="66" y="71"/>
                </a:lnTo>
                <a:lnTo>
                  <a:pt x="71" y="18"/>
                </a:lnTo>
                <a:lnTo>
                  <a:pt x="72" y="0"/>
                </a:lnTo>
                <a:lnTo>
                  <a:pt x="84" y="0"/>
                </a:lnTo>
                <a:lnTo>
                  <a:pt x="87" y="0"/>
                </a:lnTo>
                <a:lnTo>
                  <a:pt x="228" y="13"/>
                </a:lnTo>
                <a:lnTo>
                  <a:pt x="301" y="19"/>
                </a:lnTo>
                <a:lnTo>
                  <a:pt x="311" y="20"/>
                </a:lnTo>
                <a:lnTo>
                  <a:pt x="372" y="25"/>
                </a:lnTo>
                <a:lnTo>
                  <a:pt x="407" y="28"/>
                </a:lnTo>
                <a:lnTo>
                  <a:pt x="414" y="29"/>
                </a:lnTo>
                <a:lnTo>
                  <a:pt x="431" y="30"/>
                </a:lnTo>
                <a:lnTo>
                  <a:pt x="520" y="37"/>
                </a:lnTo>
                <a:lnTo>
                  <a:pt x="585" y="42"/>
                </a:lnTo>
                <a:lnTo>
                  <a:pt x="633" y="46"/>
                </a:lnTo>
                <a:lnTo>
                  <a:pt x="728" y="53"/>
                </a:lnTo>
                <a:lnTo>
                  <a:pt x="749" y="54"/>
                </a:lnTo>
                <a:lnTo>
                  <a:pt x="877" y="62"/>
                </a:lnTo>
                <a:lnTo>
                  <a:pt x="990" y="68"/>
                </a:lnTo>
                <a:lnTo>
                  <a:pt x="1084" y="73"/>
                </a:lnTo>
                <a:lnTo>
                  <a:pt x="1169" y="77"/>
                </a:lnTo>
                <a:lnTo>
                  <a:pt x="1359" y="86"/>
                </a:lnTo>
                <a:lnTo>
                  <a:pt x="1440" y="90"/>
                </a:lnTo>
                <a:lnTo>
                  <a:pt x="1654" y="96"/>
                </a:lnTo>
                <a:lnTo>
                  <a:pt x="1690" y="133"/>
                </a:lnTo>
                <a:lnTo>
                  <a:pt x="1707" y="143"/>
                </a:lnTo>
                <a:lnTo>
                  <a:pt x="1725" y="148"/>
                </a:lnTo>
                <a:lnTo>
                  <a:pt x="1753" y="161"/>
                </a:lnTo>
                <a:lnTo>
                  <a:pt x="1794" y="191"/>
                </a:lnTo>
                <a:lnTo>
                  <a:pt x="1835" y="154"/>
                </a:lnTo>
                <a:lnTo>
                  <a:pt x="1900" y="161"/>
                </a:lnTo>
                <a:lnTo>
                  <a:pt x="1907" y="162"/>
                </a:lnTo>
                <a:lnTo>
                  <a:pt x="1938" y="158"/>
                </a:lnTo>
                <a:lnTo>
                  <a:pt x="1943" y="159"/>
                </a:lnTo>
                <a:lnTo>
                  <a:pt x="2010" y="159"/>
                </a:lnTo>
                <a:lnTo>
                  <a:pt x="2036" y="182"/>
                </a:lnTo>
                <a:lnTo>
                  <a:pt x="2046" y="193"/>
                </a:lnTo>
                <a:lnTo>
                  <a:pt x="2077" y="197"/>
                </a:lnTo>
                <a:lnTo>
                  <a:pt x="2137" y="220"/>
                </a:lnTo>
                <a:lnTo>
                  <a:pt x="2166" y="252"/>
                </a:lnTo>
                <a:lnTo>
                  <a:pt x="2187" y="291"/>
                </a:lnTo>
                <a:lnTo>
                  <a:pt x="2219" y="300"/>
                </a:lnTo>
                <a:lnTo>
                  <a:pt x="2240" y="305"/>
                </a:lnTo>
                <a:lnTo>
                  <a:pt x="2265" y="387"/>
                </a:lnTo>
                <a:lnTo>
                  <a:pt x="2273" y="398"/>
                </a:lnTo>
                <a:lnTo>
                  <a:pt x="2273" y="399"/>
                </a:lnTo>
                <a:lnTo>
                  <a:pt x="2265" y="411"/>
                </a:lnTo>
                <a:lnTo>
                  <a:pt x="2286" y="446"/>
                </a:lnTo>
                <a:lnTo>
                  <a:pt x="2289" y="476"/>
                </a:lnTo>
                <a:lnTo>
                  <a:pt x="2298" y="495"/>
                </a:lnTo>
                <a:lnTo>
                  <a:pt x="2315" y="495"/>
                </a:lnTo>
                <a:lnTo>
                  <a:pt x="2327" y="547"/>
                </a:lnTo>
                <a:lnTo>
                  <a:pt x="2332" y="550"/>
                </a:lnTo>
                <a:lnTo>
                  <a:pt x="2341" y="593"/>
                </a:lnTo>
                <a:lnTo>
                  <a:pt x="2332" y="618"/>
                </a:lnTo>
                <a:lnTo>
                  <a:pt x="2335" y="641"/>
                </a:lnTo>
                <a:lnTo>
                  <a:pt x="2368" y="673"/>
                </a:lnTo>
                <a:lnTo>
                  <a:pt x="2369" y="687"/>
                </a:lnTo>
                <a:lnTo>
                  <a:pt x="2366" y="690"/>
                </a:lnTo>
                <a:lnTo>
                  <a:pt x="2368" y="700"/>
                </a:lnTo>
                <a:lnTo>
                  <a:pt x="2387" y="732"/>
                </a:lnTo>
                <a:lnTo>
                  <a:pt x="2404" y="772"/>
                </a:lnTo>
                <a:lnTo>
                  <a:pt x="2393" y="787"/>
                </a:lnTo>
                <a:lnTo>
                  <a:pt x="2390" y="810"/>
                </a:lnTo>
                <a:lnTo>
                  <a:pt x="2404" y="811"/>
                </a:lnTo>
                <a:lnTo>
                  <a:pt x="2407" y="819"/>
                </a:lnTo>
                <a:lnTo>
                  <a:pt x="2403" y="821"/>
                </a:lnTo>
                <a:lnTo>
                  <a:pt x="2407" y="835"/>
                </a:lnTo>
                <a:lnTo>
                  <a:pt x="2403" y="859"/>
                </a:lnTo>
                <a:lnTo>
                  <a:pt x="2404" y="863"/>
                </a:lnTo>
                <a:lnTo>
                  <a:pt x="2404" y="864"/>
                </a:lnTo>
                <a:lnTo>
                  <a:pt x="2408" y="884"/>
                </a:lnTo>
                <a:lnTo>
                  <a:pt x="2423" y="922"/>
                </a:lnTo>
                <a:lnTo>
                  <a:pt x="2424" y="924"/>
                </a:lnTo>
                <a:lnTo>
                  <a:pt x="2419" y="932"/>
                </a:lnTo>
                <a:lnTo>
                  <a:pt x="2417" y="968"/>
                </a:lnTo>
                <a:lnTo>
                  <a:pt x="2403" y="982"/>
                </a:lnTo>
                <a:lnTo>
                  <a:pt x="2442" y="1036"/>
                </a:lnTo>
                <a:lnTo>
                  <a:pt x="2437" y="1045"/>
                </a:lnTo>
                <a:lnTo>
                  <a:pt x="2436" y="1046"/>
                </a:lnTo>
                <a:lnTo>
                  <a:pt x="2442" y="1069"/>
                </a:lnTo>
                <a:lnTo>
                  <a:pt x="2453" y="1069"/>
                </a:lnTo>
                <a:lnTo>
                  <a:pt x="2464" y="1054"/>
                </a:lnTo>
                <a:lnTo>
                  <a:pt x="2480" y="1151"/>
                </a:lnTo>
                <a:lnTo>
                  <a:pt x="2500" y="1170"/>
                </a:lnTo>
                <a:lnTo>
                  <a:pt x="2501" y="1171"/>
                </a:lnTo>
                <a:lnTo>
                  <a:pt x="2517" y="1175"/>
                </a:lnTo>
                <a:lnTo>
                  <a:pt x="2554" y="1261"/>
                </a:lnTo>
                <a:lnTo>
                  <a:pt x="2575" y="1272"/>
                </a:lnTo>
                <a:lnTo>
                  <a:pt x="2566" y="1272"/>
                </a:lnTo>
                <a:lnTo>
                  <a:pt x="2432" y="1272"/>
                </a:lnTo>
                <a:lnTo>
                  <a:pt x="2405" y="1272"/>
                </a:lnTo>
                <a:lnTo>
                  <a:pt x="2368" y="1272"/>
                </a:lnTo>
                <a:lnTo>
                  <a:pt x="2365" y="1272"/>
                </a:lnTo>
                <a:lnTo>
                  <a:pt x="2331" y="1272"/>
                </a:lnTo>
                <a:lnTo>
                  <a:pt x="2297" y="1272"/>
                </a:lnTo>
                <a:lnTo>
                  <a:pt x="2293" y="1272"/>
                </a:lnTo>
                <a:lnTo>
                  <a:pt x="2256" y="1272"/>
                </a:lnTo>
                <a:lnTo>
                  <a:pt x="2230" y="1272"/>
                </a:lnTo>
                <a:lnTo>
                  <a:pt x="2219" y="1272"/>
                </a:lnTo>
                <a:lnTo>
                  <a:pt x="2144" y="1271"/>
                </a:lnTo>
                <a:lnTo>
                  <a:pt x="2128" y="1271"/>
                </a:lnTo>
                <a:lnTo>
                  <a:pt x="2106" y="1271"/>
                </a:lnTo>
                <a:lnTo>
                  <a:pt x="2095" y="1271"/>
                </a:lnTo>
                <a:lnTo>
                  <a:pt x="2032" y="1270"/>
                </a:lnTo>
                <a:lnTo>
                  <a:pt x="1994" y="1270"/>
                </a:lnTo>
                <a:lnTo>
                  <a:pt x="1959" y="1268"/>
                </a:lnTo>
                <a:lnTo>
                  <a:pt x="1957" y="1268"/>
                </a:lnTo>
                <a:lnTo>
                  <a:pt x="1883" y="1267"/>
                </a:lnTo>
                <a:lnTo>
                  <a:pt x="1823" y="1266"/>
                </a:lnTo>
                <a:lnTo>
                  <a:pt x="1808" y="1266"/>
                </a:lnTo>
                <a:lnTo>
                  <a:pt x="1791" y="1266"/>
                </a:lnTo>
                <a:lnTo>
                  <a:pt x="1770" y="1265"/>
                </a:lnTo>
                <a:lnTo>
                  <a:pt x="1733" y="1265"/>
                </a:lnTo>
                <a:lnTo>
                  <a:pt x="1688" y="1263"/>
                </a:lnTo>
                <a:lnTo>
                  <a:pt x="1658" y="1262"/>
                </a:lnTo>
                <a:lnTo>
                  <a:pt x="1621" y="1261"/>
                </a:lnTo>
                <a:lnTo>
                  <a:pt x="1620" y="1261"/>
                </a:lnTo>
                <a:lnTo>
                  <a:pt x="1584" y="1260"/>
                </a:lnTo>
                <a:lnTo>
                  <a:pt x="1553" y="1260"/>
                </a:lnTo>
                <a:close/>
              </a:path>
            </a:pathLst>
          </a:custGeom>
          <a:solidFill>
            <a:srgbClr val="6CC047"/>
          </a:soli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581400" y="1752600"/>
            <a:ext cx="4360864" cy="3505200"/>
            <a:chOff x="7056" y="2282"/>
            <a:chExt cx="1313" cy="1080"/>
          </a:xfrm>
          <a:solidFill>
            <a:srgbClr val="6CC047"/>
          </a:solidFill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701" y="2559"/>
              <a:ext cx="668" cy="803"/>
            </a:xfrm>
            <a:custGeom>
              <a:avLst/>
              <a:gdLst>
                <a:gd name="T0" fmla="*/ 2 w 1205"/>
                <a:gd name="T1" fmla="*/ 0 h 1627"/>
                <a:gd name="T2" fmla="*/ 2 w 1205"/>
                <a:gd name="T3" fmla="*/ 0 h 1627"/>
                <a:gd name="T4" fmla="*/ 2 w 1205"/>
                <a:gd name="T5" fmla="*/ 0 h 1627"/>
                <a:gd name="T6" fmla="*/ 2 w 1205"/>
                <a:gd name="T7" fmla="*/ 0 h 1627"/>
                <a:gd name="T8" fmla="*/ 2 w 1205"/>
                <a:gd name="T9" fmla="*/ 0 h 1627"/>
                <a:gd name="T10" fmla="*/ 2 w 1205"/>
                <a:gd name="T11" fmla="*/ 0 h 1627"/>
                <a:gd name="T12" fmla="*/ 2 w 1205"/>
                <a:gd name="T13" fmla="*/ 0 h 1627"/>
                <a:gd name="T14" fmla="*/ 3 w 1205"/>
                <a:gd name="T15" fmla="*/ 0 h 1627"/>
                <a:gd name="T16" fmla="*/ 3 w 1205"/>
                <a:gd name="T17" fmla="*/ 0 h 1627"/>
                <a:gd name="T18" fmla="*/ 3 w 1205"/>
                <a:gd name="T19" fmla="*/ 0 h 1627"/>
                <a:gd name="T20" fmla="*/ 3 w 1205"/>
                <a:gd name="T21" fmla="*/ 1 h 1627"/>
                <a:gd name="T22" fmla="*/ 3 w 1205"/>
                <a:gd name="T23" fmla="*/ 1 h 1627"/>
                <a:gd name="T24" fmla="*/ 3 w 1205"/>
                <a:gd name="T25" fmla="*/ 1 h 1627"/>
                <a:gd name="T26" fmla="*/ 3 w 1205"/>
                <a:gd name="T27" fmla="*/ 1 h 1627"/>
                <a:gd name="T28" fmla="*/ 3 w 1205"/>
                <a:gd name="T29" fmla="*/ 1 h 1627"/>
                <a:gd name="T30" fmla="*/ 2 w 1205"/>
                <a:gd name="T31" fmla="*/ 1 h 1627"/>
                <a:gd name="T32" fmla="*/ 2 w 1205"/>
                <a:gd name="T33" fmla="*/ 1 h 1627"/>
                <a:gd name="T34" fmla="*/ 2 w 1205"/>
                <a:gd name="T35" fmla="*/ 1 h 1627"/>
                <a:gd name="T36" fmla="*/ 2 w 1205"/>
                <a:gd name="T37" fmla="*/ 1 h 1627"/>
                <a:gd name="T38" fmla="*/ 1 w 1205"/>
                <a:gd name="T39" fmla="*/ 1 h 1627"/>
                <a:gd name="T40" fmla="*/ 1 w 1205"/>
                <a:gd name="T41" fmla="*/ 1 h 1627"/>
                <a:gd name="T42" fmla="*/ 1 w 1205"/>
                <a:gd name="T43" fmla="*/ 1 h 1627"/>
                <a:gd name="T44" fmla="*/ 1 w 1205"/>
                <a:gd name="T45" fmla="*/ 1 h 1627"/>
                <a:gd name="T46" fmla="*/ 1 w 1205"/>
                <a:gd name="T47" fmla="*/ 1 h 1627"/>
                <a:gd name="T48" fmla="*/ 1 w 1205"/>
                <a:gd name="T49" fmla="*/ 1 h 1627"/>
                <a:gd name="T50" fmla="*/ 1 w 1205"/>
                <a:gd name="T51" fmla="*/ 1 h 1627"/>
                <a:gd name="T52" fmla="*/ 1 w 1205"/>
                <a:gd name="T53" fmla="*/ 1 h 1627"/>
                <a:gd name="T54" fmla="*/ 1 w 1205"/>
                <a:gd name="T55" fmla="*/ 1 h 1627"/>
                <a:gd name="T56" fmla="*/ 1 w 1205"/>
                <a:gd name="T57" fmla="*/ 0 h 1627"/>
                <a:gd name="T58" fmla="*/ 1 w 1205"/>
                <a:gd name="T59" fmla="*/ 0 h 1627"/>
                <a:gd name="T60" fmla="*/ 1 w 1205"/>
                <a:gd name="T61" fmla="*/ 0 h 1627"/>
                <a:gd name="T62" fmla="*/ 1 w 1205"/>
                <a:gd name="T63" fmla="*/ 0 h 1627"/>
                <a:gd name="T64" fmla="*/ 1 w 1205"/>
                <a:gd name="T65" fmla="*/ 0 h 1627"/>
                <a:gd name="T66" fmla="*/ 1 w 1205"/>
                <a:gd name="T67" fmla="*/ 0 h 1627"/>
                <a:gd name="T68" fmla="*/ 1 w 1205"/>
                <a:gd name="T69" fmla="*/ 0 h 1627"/>
                <a:gd name="T70" fmla="*/ 1 w 1205"/>
                <a:gd name="T71" fmla="*/ 0 h 1627"/>
                <a:gd name="T72" fmla="*/ 1 w 1205"/>
                <a:gd name="T73" fmla="*/ 0 h 1627"/>
                <a:gd name="T74" fmla="*/ 1 w 1205"/>
                <a:gd name="T75" fmla="*/ 0 h 1627"/>
                <a:gd name="T76" fmla="*/ 1 w 1205"/>
                <a:gd name="T77" fmla="*/ 0 h 1627"/>
                <a:gd name="T78" fmla="*/ 1 w 1205"/>
                <a:gd name="T79" fmla="*/ 0 h 1627"/>
                <a:gd name="T80" fmla="*/ 1 w 1205"/>
                <a:gd name="T81" fmla="*/ 0 h 1627"/>
                <a:gd name="T82" fmla="*/ 1 w 1205"/>
                <a:gd name="T83" fmla="*/ 0 h 1627"/>
                <a:gd name="T84" fmla="*/ 2 w 1205"/>
                <a:gd name="T85" fmla="*/ 0 h 1627"/>
                <a:gd name="T86" fmla="*/ 2 w 1205"/>
                <a:gd name="T87" fmla="*/ 0 h 1627"/>
                <a:gd name="T88" fmla="*/ 2 w 1205"/>
                <a:gd name="T89" fmla="*/ 0 h 1627"/>
                <a:gd name="T90" fmla="*/ 2 w 1205"/>
                <a:gd name="T91" fmla="*/ 0 h 1627"/>
                <a:gd name="T92" fmla="*/ 2 w 1205"/>
                <a:gd name="T93" fmla="*/ 0 h 162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205"/>
                <a:gd name="T142" fmla="*/ 0 h 1627"/>
                <a:gd name="T143" fmla="*/ 1205 w 1205"/>
                <a:gd name="T144" fmla="*/ 1627 h 162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205" h="1627">
                  <a:moveTo>
                    <a:pt x="862" y="441"/>
                  </a:moveTo>
                  <a:lnTo>
                    <a:pt x="824" y="538"/>
                  </a:lnTo>
                  <a:lnTo>
                    <a:pt x="816" y="550"/>
                  </a:lnTo>
                  <a:lnTo>
                    <a:pt x="813" y="585"/>
                  </a:lnTo>
                  <a:lnTo>
                    <a:pt x="814" y="599"/>
                  </a:lnTo>
                  <a:lnTo>
                    <a:pt x="802" y="628"/>
                  </a:lnTo>
                  <a:lnTo>
                    <a:pt x="768" y="661"/>
                  </a:lnTo>
                  <a:lnTo>
                    <a:pt x="737" y="676"/>
                  </a:lnTo>
                  <a:lnTo>
                    <a:pt x="732" y="695"/>
                  </a:lnTo>
                  <a:lnTo>
                    <a:pt x="731" y="763"/>
                  </a:lnTo>
                  <a:lnTo>
                    <a:pt x="755" y="792"/>
                  </a:lnTo>
                  <a:lnTo>
                    <a:pt x="807" y="809"/>
                  </a:lnTo>
                  <a:lnTo>
                    <a:pt x="823" y="796"/>
                  </a:lnTo>
                  <a:lnTo>
                    <a:pt x="856" y="757"/>
                  </a:lnTo>
                  <a:lnTo>
                    <a:pt x="864" y="749"/>
                  </a:lnTo>
                  <a:lnTo>
                    <a:pt x="880" y="696"/>
                  </a:lnTo>
                  <a:lnTo>
                    <a:pt x="894" y="685"/>
                  </a:lnTo>
                  <a:lnTo>
                    <a:pt x="875" y="674"/>
                  </a:lnTo>
                  <a:lnTo>
                    <a:pt x="903" y="662"/>
                  </a:lnTo>
                  <a:lnTo>
                    <a:pt x="912" y="644"/>
                  </a:lnTo>
                  <a:lnTo>
                    <a:pt x="944" y="631"/>
                  </a:lnTo>
                  <a:lnTo>
                    <a:pt x="982" y="595"/>
                  </a:lnTo>
                  <a:lnTo>
                    <a:pt x="1000" y="593"/>
                  </a:lnTo>
                  <a:lnTo>
                    <a:pt x="1047" y="614"/>
                  </a:lnTo>
                  <a:lnTo>
                    <a:pt x="1080" y="658"/>
                  </a:lnTo>
                  <a:lnTo>
                    <a:pt x="1107" y="727"/>
                  </a:lnTo>
                  <a:lnTo>
                    <a:pt x="1146" y="845"/>
                  </a:lnTo>
                  <a:lnTo>
                    <a:pt x="1157" y="893"/>
                  </a:lnTo>
                  <a:lnTo>
                    <a:pt x="1168" y="924"/>
                  </a:lnTo>
                  <a:lnTo>
                    <a:pt x="1205" y="993"/>
                  </a:lnTo>
                  <a:lnTo>
                    <a:pt x="1197" y="1127"/>
                  </a:lnTo>
                  <a:lnTo>
                    <a:pt x="1155" y="1181"/>
                  </a:lnTo>
                  <a:lnTo>
                    <a:pt x="1149" y="1140"/>
                  </a:lnTo>
                  <a:lnTo>
                    <a:pt x="1163" y="1122"/>
                  </a:lnTo>
                  <a:lnTo>
                    <a:pt x="1133" y="1121"/>
                  </a:lnTo>
                  <a:lnTo>
                    <a:pt x="1110" y="1146"/>
                  </a:lnTo>
                  <a:lnTo>
                    <a:pt x="1100" y="1197"/>
                  </a:lnTo>
                  <a:lnTo>
                    <a:pt x="1106" y="1215"/>
                  </a:lnTo>
                  <a:lnTo>
                    <a:pt x="1096" y="1256"/>
                  </a:lnTo>
                  <a:lnTo>
                    <a:pt x="1076" y="1267"/>
                  </a:lnTo>
                  <a:lnTo>
                    <a:pt x="1044" y="1308"/>
                  </a:lnTo>
                  <a:lnTo>
                    <a:pt x="1040" y="1391"/>
                  </a:lnTo>
                  <a:lnTo>
                    <a:pt x="994" y="1459"/>
                  </a:lnTo>
                  <a:lnTo>
                    <a:pt x="987" y="1510"/>
                  </a:lnTo>
                  <a:lnTo>
                    <a:pt x="980" y="1516"/>
                  </a:lnTo>
                  <a:lnTo>
                    <a:pt x="949" y="1522"/>
                  </a:lnTo>
                  <a:lnTo>
                    <a:pt x="938" y="1524"/>
                  </a:lnTo>
                  <a:lnTo>
                    <a:pt x="891" y="1533"/>
                  </a:lnTo>
                  <a:lnTo>
                    <a:pt x="857" y="1539"/>
                  </a:lnTo>
                  <a:lnTo>
                    <a:pt x="768" y="1555"/>
                  </a:lnTo>
                  <a:lnTo>
                    <a:pt x="720" y="1563"/>
                  </a:lnTo>
                  <a:lnTo>
                    <a:pt x="708" y="1565"/>
                  </a:lnTo>
                  <a:lnTo>
                    <a:pt x="687" y="1569"/>
                  </a:lnTo>
                  <a:lnTo>
                    <a:pt x="607" y="1581"/>
                  </a:lnTo>
                  <a:lnTo>
                    <a:pt x="591" y="1584"/>
                  </a:lnTo>
                  <a:lnTo>
                    <a:pt x="588" y="1559"/>
                  </a:lnTo>
                  <a:lnTo>
                    <a:pt x="583" y="1560"/>
                  </a:lnTo>
                  <a:lnTo>
                    <a:pt x="532" y="1567"/>
                  </a:lnTo>
                  <a:lnTo>
                    <a:pt x="496" y="1572"/>
                  </a:lnTo>
                  <a:lnTo>
                    <a:pt x="475" y="1574"/>
                  </a:lnTo>
                  <a:lnTo>
                    <a:pt x="467" y="1574"/>
                  </a:lnTo>
                  <a:lnTo>
                    <a:pt x="460" y="1576"/>
                  </a:lnTo>
                  <a:lnTo>
                    <a:pt x="448" y="1577"/>
                  </a:lnTo>
                  <a:lnTo>
                    <a:pt x="424" y="1581"/>
                  </a:lnTo>
                  <a:lnTo>
                    <a:pt x="388" y="1584"/>
                  </a:lnTo>
                  <a:lnTo>
                    <a:pt x="342" y="1591"/>
                  </a:lnTo>
                  <a:lnTo>
                    <a:pt x="316" y="1593"/>
                  </a:lnTo>
                  <a:lnTo>
                    <a:pt x="313" y="1593"/>
                  </a:lnTo>
                  <a:lnTo>
                    <a:pt x="244" y="1602"/>
                  </a:lnTo>
                  <a:lnTo>
                    <a:pt x="226" y="1603"/>
                  </a:lnTo>
                  <a:lnTo>
                    <a:pt x="178" y="1608"/>
                  </a:lnTo>
                  <a:lnTo>
                    <a:pt x="170" y="1610"/>
                  </a:lnTo>
                  <a:lnTo>
                    <a:pt x="135" y="1613"/>
                  </a:lnTo>
                  <a:lnTo>
                    <a:pt x="91" y="1618"/>
                  </a:lnTo>
                  <a:lnTo>
                    <a:pt x="62" y="1622"/>
                  </a:lnTo>
                  <a:lnTo>
                    <a:pt x="27" y="1626"/>
                  </a:lnTo>
                  <a:lnTo>
                    <a:pt x="5" y="1627"/>
                  </a:lnTo>
                  <a:lnTo>
                    <a:pt x="45" y="1586"/>
                  </a:lnTo>
                  <a:lnTo>
                    <a:pt x="85" y="1491"/>
                  </a:lnTo>
                  <a:lnTo>
                    <a:pt x="117" y="1426"/>
                  </a:lnTo>
                  <a:lnTo>
                    <a:pt x="135" y="1356"/>
                  </a:lnTo>
                  <a:lnTo>
                    <a:pt x="140" y="1226"/>
                  </a:lnTo>
                  <a:lnTo>
                    <a:pt x="139" y="1219"/>
                  </a:lnTo>
                  <a:lnTo>
                    <a:pt x="123" y="1130"/>
                  </a:lnTo>
                  <a:lnTo>
                    <a:pt x="106" y="1085"/>
                  </a:lnTo>
                  <a:lnTo>
                    <a:pt x="38" y="958"/>
                  </a:lnTo>
                  <a:lnTo>
                    <a:pt x="37" y="954"/>
                  </a:lnTo>
                  <a:lnTo>
                    <a:pt x="18" y="862"/>
                  </a:lnTo>
                  <a:lnTo>
                    <a:pt x="22" y="855"/>
                  </a:lnTo>
                  <a:lnTo>
                    <a:pt x="30" y="819"/>
                  </a:lnTo>
                  <a:lnTo>
                    <a:pt x="9" y="751"/>
                  </a:lnTo>
                  <a:lnTo>
                    <a:pt x="0" y="739"/>
                  </a:lnTo>
                  <a:lnTo>
                    <a:pt x="28" y="679"/>
                  </a:lnTo>
                  <a:lnTo>
                    <a:pt x="54" y="600"/>
                  </a:lnTo>
                  <a:lnTo>
                    <a:pt x="56" y="572"/>
                  </a:lnTo>
                  <a:lnTo>
                    <a:pt x="56" y="542"/>
                  </a:lnTo>
                  <a:lnTo>
                    <a:pt x="57" y="528"/>
                  </a:lnTo>
                  <a:lnTo>
                    <a:pt x="42" y="483"/>
                  </a:lnTo>
                  <a:lnTo>
                    <a:pt x="87" y="447"/>
                  </a:lnTo>
                  <a:lnTo>
                    <a:pt x="88" y="436"/>
                  </a:lnTo>
                  <a:lnTo>
                    <a:pt x="85" y="387"/>
                  </a:lnTo>
                  <a:lnTo>
                    <a:pt x="104" y="387"/>
                  </a:lnTo>
                  <a:lnTo>
                    <a:pt x="160" y="340"/>
                  </a:lnTo>
                  <a:lnTo>
                    <a:pt x="215" y="278"/>
                  </a:lnTo>
                  <a:lnTo>
                    <a:pt x="200" y="338"/>
                  </a:lnTo>
                  <a:lnTo>
                    <a:pt x="208" y="423"/>
                  </a:lnTo>
                  <a:lnTo>
                    <a:pt x="235" y="341"/>
                  </a:lnTo>
                  <a:lnTo>
                    <a:pt x="242" y="386"/>
                  </a:lnTo>
                  <a:lnTo>
                    <a:pt x="232" y="431"/>
                  </a:lnTo>
                  <a:lnTo>
                    <a:pt x="240" y="431"/>
                  </a:lnTo>
                  <a:lnTo>
                    <a:pt x="259" y="384"/>
                  </a:lnTo>
                  <a:lnTo>
                    <a:pt x="270" y="327"/>
                  </a:lnTo>
                  <a:lnTo>
                    <a:pt x="256" y="248"/>
                  </a:lnTo>
                  <a:lnTo>
                    <a:pt x="258" y="231"/>
                  </a:lnTo>
                  <a:lnTo>
                    <a:pt x="289" y="192"/>
                  </a:lnTo>
                  <a:lnTo>
                    <a:pt x="330" y="176"/>
                  </a:lnTo>
                  <a:lnTo>
                    <a:pt x="356" y="172"/>
                  </a:lnTo>
                  <a:lnTo>
                    <a:pt x="355" y="151"/>
                  </a:lnTo>
                  <a:lnTo>
                    <a:pt x="322" y="125"/>
                  </a:lnTo>
                  <a:lnTo>
                    <a:pt x="322" y="75"/>
                  </a:lnTo>
                  <a:lnTo>
                    <a:pt x="338" y="62"/>
                  </a:lnTo>
                  <a:lnTo>
                    <a:pt x="335" y="20"/>
                  </a:lnTo>
                  <a:lnTo>
                    <a:pt x="393" y="18"/>
                  </a:lnTo>
                  <a:lnTo>
                    <a:pt x="408" y="0"/>
                  </a:lnTo>
                  <a:lnTo>
                    <a:pt x="423" y="13"/>
                  </a:lnTo>
                  <a:lnTo>
                    <a:pt x="476" y="37"/>
                  </a:lnTo>
                  <a:lnTo>
                    <a:pt x="559" y="44"/>
                  </a:lnTo>
                  <a:lnTo>
                    <a:pt x="590" y="86"/>
                  </a:lnTo>
                  <a:lnTo>
                    <a:pt x="657" y="95"/>
                  </a:lnTo>
                  <a:lnTo>
                    <a:pt x="723" y="120"/>
                  </a:lnTo>
                  <a:lnTo>
                    <a:pt x="765" y="123"/>
                  </a:lnTo>
                  <a:lnTo>
                    <a:pt x="803" y="175"/>
                  </a:lnTo>
                  <a:lnTo>
                    <a:pt x="843" y="234"/>
                  </a:lnTo>
                  <a:lnTo>
                    <a:pt x="811" y="228"/>
                  </a:lnTo>
                  <a:lnTo>
                    <a:pt x="799" y="257"/>
                  </a:lnTo>
                  <a:lnTo>
                    <a:pt x="824" y="292"/>
                  </a:lnTo>
                  <a:lnTo>
                    <a:pt x="842" y="300"/>
                  </a:lnTo>
                  <a:lnTo>
                    <a:pt x="841" y="307"/>
                  </a:lnTo>
                  <a:lnTo>
                    <a:pt x="855" y="348"/>
                  </a:lnTo>
                  <a:lnTo>
                    <a:pt x="862" y="440"/>
                  </a:lnTo>
                  <a:lnTo>
                    <a:pt x="862" y="441"/>
                  </a:lnTo>
                  <a:close/>
                </a:path>
              </a:pathLst>
            </a:custGeom>
            <a:grpFill/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056" y="2282"/>
              <a:ext cx="1048" cy="453"/>
            </a:xfrm>
            <a:custGeom>
              <a:avLst/>
              <a:gdLst>
                <a:gd name="T0" fmla="*/ 3 w 1885"/>
                <a:gd name="T1" fmla="*/ 0 h 915"/>
                <a:gd name="T2" fmla="*/ 3 w 1885"/>
                <a:gd name="T3" fmla="*/ 0 h 915"/>
                <a:gd name="T4" fmla="*/ 3 w 1885"/>
                <a:gd name="T5" fmla="*/ 0 h 915"/>
                <a:gd name="T6" fmla="*/ 2 w 1885"/>
                <a:gd name="T7" fmla="*/ 0 h 915"/>
                <a:gd name="T8" fmla="*/ 2 w 1885"/>
                <a:gd name="T9" fmla="*/ 0 h 915"/>
                <a:gd name="T10" fmla="*/ 2 w 1885"/>
                <a:gd name="T11" fmla="*/ 0 h 915"/>
                <a:gd name="T12" fmla="*/ 2 w 1885"/>
                <a:gd name="T13" fmla="*/ 0 h 915"/>
                <a:gd name="T14" fmla="*/ 2 w 1885"/>
                <a:gd name="T15" fmla="*/ 0 h 915"/>
                <a:gd name="T16" fmla="*/ 2 w 1885"/>
                <a:gd name="T17" fmla="*/ 0 h 915"/>
                <a:gd name="T18" fmla="*/ 2 w 1885"/>
                <a:gd name="T19" fmla="*/ 0 h 915"/>
                <a:gd name="T20" fmla="*/ 1 w 1885"/>
                <a:gd name="T21" fmla="*/ 0 h 915"/>
                <a:gd name="T22" fmla="*/ 1 w 1885"/>
                <a:gd name="T23" fmla="*/ 0 h 915"/>
                <a:gd name="T24" fmla="*/ 1 w 1885"/>
                <a:gd name="T25" fmla="*/ 0 h 915"/>
                <a:gd name="T26" fmla="*/ 1 w 1885"/>
                <a:gd name="T27" fmla="*/ 0 h 915"/>
                <a:gd name="T28" fmla="*/ 1 w 1885"/>
                <a:gd name="T29" fmla="*/ 0 h 915"/>
                <a:gd name="T30" fmla="*/ 1 w 1885"/>
                <a:gd name="T31" fmla="*/ 0 h 915"/>
                <a:gd name="T32" fmla="*/ 1 w 1885"/>
                <a:gd name="T33" fmla="*/ 0 h 915"/>
                <a:gd name="T34" fmla="*/ 1 w 1885"/>
                <a:gd name="T35" fmla="*/ 0 h 915"/>
                <a:gd name="T36" fmla="*/ 1 w 1885"/>
                <a:gd name="T37" fmla="*/ 0 h 915"/>
                <a:gd name="T38" fmla="*/ 1 w 1885"/>
                <a:gd name="T39" fmla="*/ 0 h 915"/>
                <a:gd name="T40" fmla="*/ 1 w 1885"/>
                <a:gd name="T41" fmla="*/ 0 h 915"/>
                <a:gd name="T42" fmla="*/ 1 w 1885"/>
                <a:gd name="T43" fmla="*/ 0 h 915"/>
                <a:gd name="T44" fmla="*/ 2 w 1885"/>
                <a:gd name="T45" fmla="*/ 0 h 915"/>
                <a:gd name="T46" fmla="*/ 2 w 1885"/>
                <a:gd name="T47" fmla="*/ 0 h 915"/>
                <a:gd name="T48" fmla="*/ 2 w 1885"/>
                <a:gd name="T49" fmla="*/ 0 h 915"/>
                <a:gd name="T50" fmla="*/ 2 w 1885"/>
                <a:gd name="T51" fmla="*/ 0 h 915"/>
                <a:gd name="T52" fmla="*/ 1 w 1885"/>
                <a:gd name="T53" fmla="*/ 0 h 915"/>
                <a:gd name="T54" fmla="*/ 2 w 1885"/>
                <a:gd name="T55" fmla="*/ 0 h 915"/>
                <a:gd name="T56" fmla="*/ 2 w 1885"/>
                <a:gd name="T57" fmla="*/ 0 h 915"/>
                <a:gd name="T58" fmla="*/ 2 w 1885"/>
                <a:gd name="T59" fmla="*/ 0 h 915"/>
                <a:gd name="T60" fmla="*/ 3 w 1885"/>
                <a:gd name="T61" fmla="*/ 0 h 915"/>
                <a:gd name="T62" fmla="*/ 3 w 1885"/>
                <a:gd name="T63" fmla="*/ 0 h 915"/>
                <a:gd name="T64" fmla="*/ 3 w 1885"/>
                <a:gd name="T65" fmla="*/ 0 h 915"/>
                <a:gd name="T66" fmla="*/ 4 w 1885"/>
                <a:gd name="T67" fmla="*/ 0 h 915"/>
                <a:gd name="T68" fmla="*/ 4 w 1885"/>
                <a:gd name="T69" fmla="*/ 0 h 915"/>
                <a:gd name="T70" fmla="*/ 4 w 1885"/>
                <a:gd name="T71" fmla="*/ 0 h 915"/>
                <a:gd name="T72" fmla="*/ 4 w 1885"/>
                <a:gd name="T73" fmla="*/ 0 h 915"/>
                <a:gd name="T74" fmla="*/ 4 w 1885"/>
                <a:gd name="T75" fmla="*/ 0 h 915"/>
                <a:gd name="T76" fmla="*/ 4 w 1885"/>
                <a:gd name="T77" fmla="*/ 0 h 915"/>
                <a:gd name="T78" fmla="*/ 5 w 1885"/>
                <a:gd name="T79" fmla="*/ 0 h 915"/>
                <a:gd name="T80" fmla="*/ 5 w 1885"/>
                <a:gd name="T81" fmla="*/ 0 h 915"/>
                <a:gd name="T82" fmla="*/ 5 w 1885"/>
                <a:gd name="T83" fmla="*/ 0 h 915"/>
                <a:gd name="T84" fmla="*/ 5 w 1885"/>
                <a:gd name="T85" fmla="*/ 0 h 915"/>
                <a:gd name="T86" fmla="*/ 5 w 1885"/>
                <a:gd name="T87" fmla="*/ 0 h 915"/>
                <a:gd name="T88" fmla="*/ 5 w 1885"/>
                <a:gd name="T89" fmla="*/ 0 h 915"/>
                <a:gd name="T90" fmla="*/ 5 w 1885"/>
                <a:gd name="T91" fmla="*/ 0 h 915"/>
                <a:gd name="T92" fmla="*/ 5 w 1885"/>
                <a:gd name="T93" fmla="*/ 0 h 915"/>
                <a:gd name="T94" fmla="*/ 4 w 1885"/>
                <a:gd name="T95" fmla="*/ 0 h 915"/>
                <a:gd name="T96" fmla="*/ 4 w 1885"/>
                <a:gd name="T97" fmla="*/ 0 h 915"/>
                <a:gd name="T98" fmla="*/ 4 w 1885"/>
                <a:gd name="T99" fmla="*/ 0 h 915"/>
                <a:gd name="T100" fmla="*/ 4 w 1885"/>
                <a:gd name="T101" fmla="*/ 0 h 915"/>
                <a:gd name="T102" fmla="*/ 4 w 1885"/>
                <a:gd name="T103" fmla="*/ 0 h 915"/>
                <a:gd name="T104" fmla="*/ 3 w 1885"/>
                <a:gd name="T105" fmla="*/ 0 h 915"/>
                <a:gd name="T106" fmla="*/ 3 w 1885"/>
                <a:gd name="T107" fmla="*/ 0 h 91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885"/>
                <a:gd name="T163" fmla="*/ 0 h 915"/>
                <a:gd name="T164" fmla="*/ 1885 w 1885"/>
                <a:gd name="T165" fmla="*/ 915 h 91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885" h="915">
                  <a:moveTo>
                    <a:pt x="1097" y="627"/>
                  </a:moveTo>
                  <a:lnTo>
                    <a:pt x="1049" y="635"/>
                  </a:lnTo>
                  <a:lnTo>
                    <a:pt x="1013" y="593"/>
                  </a:lnTo>
                  <a:lnTo>
                    <a:pt x="996" y="641"/>
                  </a:lnTo>
                  <a:lnTo>
                    <a:pt x="957" y="645"/>
                  </a:lnTo>
                  <a:lnTo>
                    <a:pt x="946" y="617"/>
                  </a:lnTo>
                  <a:lnTo>
                    <a:pt x="886" y="731"/>
                  </a:lnTo>
                  <a:lnTo>
                    <a:pt x="833" y="860"/>
                  </a:lnTo>
                  <a:lnTo>
                    <a:pt x="808" y="907"/>
                  </a:lnTo>
                  <a:lnTo>
                    <a:pt x="815" y="915"/>
                  </a:lnTo>
                  <a:lnTo>
                    <a:pt x="790" y="907"/>
                  </a:lnTo>
                  <a:lnTo>
                    <a:pt x="720" y="679"/>
                  </a:lnTo>
                  <a:lnTo>
                    <a:pt x="714" y="669"/>
                  </a:lnTo>
                  <a:lnTo>
                    <a:pt x="680" y="664"/>
                  </a:lnTo>
                  <a:lnTo>
                    <a:pt x="679" y="655"/>
                  </a:lnTo>
                  <a:lnTo>
                    <a:pt x="661" y="662"/>
                  </a:lnTo>
                  <a:lnTo>
                    <a:pt x="642" y="654"/>
                  </a:lnTo>
                  <a:lnTo>
                    <a:pt x="654" y="626"/>
                  </a:lnTo>
                  <a:lnTo>
                    <a:pt x="640" y="608"/>
                  </a:lnTo>
                  <a:lnTo>
                    <a:pt x="602" y="596"/>
                  </a:lnTo>
                  <a:lnTo>
                    <a:pt x="534" y="590"/>
                  </a:lnTo>
                  <a:lnTo>
                    <a:pt x="500" y="595"/>
                  </a:lnTo>
                  <a:lnTo>
                    <a:pt x="483" y="586"/>
                  </a:lnTo>
                  <a:lnTo>
                    <a:pt x="468" y="582"/>
                  </a:lnTo>
                  <a:lnTo>
                    <a:pt x="439" y="582"/>
                  </a:lnTo>
                  <a:lnTo>
                    <a:pt x="414" y="568"/>
                  </a:lnTo>
                  <a:lnTo>
                    <a:pt x="397" y="560"/>
                  </a:lnTo>
                  <a:lnTo>
                    <a:pt x="368" y="547"/>
                  </a:lnTo>
                  <a:lnTo>
                    <a:pt x="157" y="505"/>
                  </a:lnTo>
                  <a:lnTo>
                    <a:pt x="137" y="501"/>
                  </a:lnTo>
                  <a:lnTo>
                    <a:pt x="83" y="480"/>
                  </a:lnTo>
                  <a:lnTo>
                    <a:pt x="55" y="428"/>
                  </a:lnTo>
                  <a:lnTo>
                    <a:pt x="0" y="405"/>
                  </a:lnTo>
                  <a:lnTo>
                    <a:pt x="42" y="381"/>
                  </a:lnTo>
                  <a:lnTo>
                    <a:pt x="108" y="350"/>
                  </a:lnTo>
                  <a:lnTo>
                    <a:pt x="136" y="318"/>
                  </a:lnTo>
                  <a:lnTo>
                    <a:pt x="171" y="293"/>
                  </a:lnTo>
                  <a:lnTo>
                    <a:pt x="203" y="293"/>
                  </a:lnTo>
                  <a:lnTo>
                    <a:pt x="303" y="252"/>
                  </a:lnTo>
                  <a:lnTo>
                    <a:pt x="383" y="195"/>
                  </a:lnTo>
                  <a:lnTo>
                    <a:pt x="396" y="165"/>
                  </a:lnTo>
                  <a:lnTo>
                    <a:pt x="457" y="109"/>
                  </a:lnTo>
                  <a:lnTo>
                    <a:pt x="487" y="87"/>
                  </a:lnTo>
                  <a:lnTo>
                    <a:pt x="512" y="49"/>
                  </a:lnTo>
                  <a:lnTo>
                    <a:pt x="584" y="8"/>
                  </a:lnTo>
                  <a:lnTo>
                    <a:pt x="616" y="0"/>
                  </a:lnTo>
                  <a:lnTo>
                    <a:pt x="683" y="2"/>
                  </a:lnTo>
                  <a:lnTo>
                    <a:pt x="691" y="16"/>
                  </a:lnTo>
                  <a:lnTo>
                    <a:pt x="622" y="63"/>
                  </a:lnTo>
                  <a:lnTo>
                    <a:pt x="565" y="113"/>
                  </a:lnTo>
                  <a:lnTo>
                    <a:pt x="561" y="137"/>
                  </a:lnTo>
                  <a:lnTo>
                    <a:pt x="537" y="166"/>
                  </a:lnTo>
                  <a:lnTo>
                    <a:pt x="532" y="190"/>
                  </a:lnTo>
                  <a:lnTo>
                    <a:pt x="515" y="221"/>
                  </a:lnTo>
                  <a:lnTo>
                    <a:pt x="569" y="222"/>
                  </a:lnTo>
                  <a:lnTo>
                    <a:pt x="625" y="222"/>
                  </a:lnTo>
                  <a:lnTo>
                    <a:pt x="705" y="233"/>
                  </a:lnTo>
                  <a:lnTo>
                    <a:pt x="752" y="274"/>
                  </a:lnTo>
                  <a:lnTo>
                    <a:pt x="827" y="363"/>
                  </a:lnTo>
                  <a:lnTo>
                    <a:pt x="888" y="360"/>
                  </a:lnTo>
                  <a:lnTo>
                    <a:pt x="988" y="356"/>
                  </a:lnTo>
                  <a:lnTo>
                    <a:pt x="1003" y="346"/>
                  </a:lnTo>
                  <a:lnTo>
                    <a:pt x="996" y="331"/>
                  </a:lnTo>
                  <a:lnTo>
                    <a:pt x="1016" y="344"/>
                  </a:lnTo>
                  <a:lnTo>
                    <a:pt x="1045" y="341"/>
                  </a:lnTo>
                  <a:lnTo>
                    <a:pt x="1147" y="266"/>
                  </a:lnTo>
                  <a:lnTo>
                    <a:pt x="1215" y="247"/>
                  </a:lnTo>
                  <a:lnTo>
                    <a:pt x="1247" y="248"/>
                  </a:lnTo>
                  <a:lnTo>
                    <a:pt x="1314" y="241"/>
                  </a:lnTo>
                  <a:lnTo>
                    <a:pt x="1380" y="202"/>
                  </a:lnTo>
                  <a:lnTo>
                    <a:pt x="1443" y="188"/>
                  </a:lnTo>
                  <a:lnTo>
                    <a:pt x="1444" y="294"/>
                  </a:lnTo>
                  <a:lnTo>
                    <a:pt x="1457" y="301"/>
                  </a:lnTo>
                  <a:lnTo>
                    <a:pt x="1525" y="300"/>
                  </a:lnTo>
                  <a:lnTo>
                    <a:pt x="1558" y="288"/>
                  </a:lnTo>
                  <a:lnTo>
                    <a:pt x="1578" y="310"/>
                  </a:lnTo>
                  <a:lnTo>
                    <a:pt x="1611" y="272"/>
                  </a:lnTo>
                  <a:lnTo>
                    <a:pt x="1652" y="269"/>
                  </a:lnTo>
                  <a:lnTo>
                    <a:pt x="1670" y="248"/>
                  </a:lnTo>
                  <a:lnTo>
                    <a:pt x="1688" y="250"/>
                  </a:lnTo>
                  <a:lnTo>
                    <a:pt x="1694" y="260"/>
                  </a:lnTo>
                  <a:lnTo>
                    <a:pt x="1693" y="312"/>
                  </a:lnTo>
                  <a:lnTo>
                    <a:pt x="1719" y="381"/>
                  </a:lnTo>
                  <a:lnTo>
                    <a:pt x="1741" y="394"/>
                  </a:lnTo>
                  <a:lnTo>
                    <a:pt x="1760" y="428"/>
                  </a:lnTo>
                  <a:lnTo>
                    <a:pt x="1773" y="424"/>
                  </a:lnTo>
                  <a:lnTo>
                    <a:pt x="1790" y="399"/>
                  </a:lnTo>
                  <a:lnTo>
                    <a:pt x="1813" y="410"/>
                  </a:lnTo>
                  <a:lnTo>
                    <a:pt x="1845" y="398"/>
                  </a:lnTo>
                  <a:lnTo>
                    <a:pt x="1885" y="434"/>
                  </a:lnTo>
                  <a:lnTo>
                    <a:pt x="1855" y="463"/>
                  </a:lnTo>
                  <a:lnTo>
                    <a:pt x="1816" y="468"/>
                  </a:lnTo>
                  <a:lnTo>
                    <a:pt x="1786" y="461"/>
                  </a:lnTo>
                  <a:lnTo>
                    <a:pt x="1753" y="468"/>
                  </a:lnTo>
                  <a:lnTo>
                    <a:pt x="1720" y="462"/>
                  </a:lnTo>
                  <a:lnTo>
                    <a:pt x="1652" y="491"/>
                  </a:lnTo>
                  <a:lnTo>
                    <a:pt x="1579" y="458"/>
                  </a:lnTo>
                  <a:lnTo>
                    <a:pt x="1565" y="476"/>
                  </a:lnTo>
                  <a:lnTo>
                    <a:pt x="1556" y="542"/>
                  </a:lnTo>
                  <a:lnTo>
                    <a:pt x="1481" y="485"/>
                  </a:lnTo>
                  <a:lnTo>
                    <a:pt x="1445" y="475"/>
                  </a:lnTo>
                  <a:lnTo>
                    <a:pt x="1340" y="466"/>
                  </a:lnTo>
                  <a:lnTo>
                    <a:pt x="1310" y="509"/>
                  </a:lnTo>
                  <a:lnTo>
                    <a:pt x="1280" y="524"/>
                  </a:lnTo>
                  <a:lnTo>
                    <a:pt x="1248" y="528"/>
                  </a:lnTo>
                  <a:lnTo>
                    <a:pt x="1225" y="543"/>
                  </a:lnTo>
                  <a:lnTo>
                    <a:pt x="1178" y="536"/>
                  </a:lnTo>
                  <a:lnTo>
                    <a:pt x="1145" y="548"/>
                  </a:lnTo>
                  <a:lnTo>
                    <a:pt x="1097" y="627"/>
                  </a:lnTo>
                  <a:close/>
                </a:path>
              </a:pathLst>
            </a:custGeom>
            <a:grpFill/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Stakeholders must own the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smtClean="0">
                <a:latin typeface="Calibri"/>
                <a:cs typeface="Calibri"/>
              </a:rPr>
              <a:t>		</a:t>
            </a: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	</a:t>
            </a:r>
            <a:r>
              <a:rPr lang="en-US" dirty="0" smtClean="0">
                <a:latin typeface="Calibri"/>
                <a:cs typeface="Calibri"/>
              </a:rPr>
              <a:t>					</a:t>
            </a:r>
          </a:p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						  </a:t>
            </a:r>
            <a:r>
              <a:rPr lang="en-US" dirty="0" smtClean="0">
                <a:latin typeface="+mj-lt"/>
                <a:cs typeface="Calibri"/>
              </a:rPr>
              <a:t>Michigan</a:t>
            </a:r>
          </a:p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	        </a:t>
            </a:r>
            <a:r>
              <a:rPr lang="en-US" dirty="0" smtClean="0">
                <a:latin typeface="+mj-lt"/>
                <a:cs typeface="Calibri"/>
              </a:rPr>
              <a:t>Nebraska</a:t>
            </a:r>
            <a:endParaRPr lang="en-US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818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/>
          <a:lstStyle/>
          <a:p>
            <a:r>
              <a:rPr lang="en-US" dirty="0" smtClean="0"/>
              <a:t>Financial sustainability requires tenacity</a:t>
            </a:r>
            <a:endParaRPr lang="en-US" dirty="0"/>
          </a:p>
        </p:txBody>
      </p:sp>
      <p:sp>
        <p:nvSpPr>
          <p:cNvPr id="5" name="Freeform 171"/>
          <p:cNvSpPr>
            <a:spLocks/>
          </p:cNvSpPr>
          <p:nvPr/>
        </p:nvSpPr>
        <p:spPr bwMode="auto">
          <a:xfrm>
            <a:off x="2139950" y="1571624"/>
            <a:ext cx="2965450" cy="4448175"/>
          </a:xfrm>
          <a:custGeom>
            <a:avLst/>
            <a:gdLst>
              <a:gd name="T0" fmla="*/ 2147483647 w 1860"/>
              <a:gd name="T1" fmla="*/ 2147483647 h 3012"/>
              <a:gd name="T2" fmla="*/ 2147483647 w 1860"/>
              <a:gd name="T3" fmla="*/ 2147483647 h 3012"/>
              <a:gd name="T4" fmla="*/ 2147483647 w 1860"/>
              <a:gd name="T5" fmla="*/ 2147483647 h 3012"/>
              <a:gd name="T6" fmla="*/ 2147483647 w 1860"/>
              <a:gd name="T7" fmla="*/ 2147483647 h 3012"/>
              <a:gd name="T8" fmla="*/ 2147483647 w 1860"/>
              <a:gd name="T9" fmla="*/ 2147483647 h 3012"/>
              <a:gd name="T10" fmla="*/ 2147483647 w 1860"/>
              <a:gd name="T11" fmla="*/ 2147483647 h 3012"/>
              <a:gd name="T12" fmla="*/ 2147483647 w 1860"/>
              <a:gd name="T13" fmla="*/ 2147483647 h 3012"/>
              <a:gd name="T14" fmla="*/ 2147483647 w 1860"/>
              <a:gd name="T15" fmla="*/ 2147483647 h 3012"/>
              <a:gd name="T16" fmla="*/ 2147483647 w 1860"/>
              <a:gd name="T17" fmla="*/ 2147483647 h 3012"/>
              <a:gd name="T18" fmla="*/ 2147483647 w 1860"/>
              <a:gd name="T19" fmla="*/ 2147483647 h 3012"/>
              <a:gd name="T20" fmla="*/ 2147483647 w 1860"/>
              <a:gd name="T21" fmla="*/ 2147483647 h 3012"/>
              <a:gd name="T22" fmla="*/ 2147483647 w 1860"/>
              <a:gd name="T23" fmla="*/ 2147483647 h 3012"/>
              <a:gd name="T24" fmla="*/ 2147483647 w 1860"/>
              <a:gd name="T25" fmla="*/ 2147483647 h 3012"/>
              <a:gd name="T26" fmla="*/ 2147483647 w 1860"/>
              <a:gd name="T27" fmla="*/ 2147483647 h 3012"/>
              <a:gd name="T28" fmla="*/ 2147483647 w 1860"/>
              <a:gd name="T29" fmla="*/ 2147483647 h 3012"/>
              <a:gd name="T30" fmla="*/ 2147483647 w 1860"/>
              <a:gd name="T31" fmla="*/ 2147483647 h 3012"/>
              <a:gd name="T32" fmla="*/ 2147483647 w 1860"/>
              <a:gd name="T33" fmla="*/ 2147483647 h 3012"/>
              <a:gd name="T34" fmla="*/ 2147483647 w 1860"/>
              <a:gd name="T35" fmla="*/ 2147483647 h 3012"/>
              <a:gd name="T36" fmla="*/ 2147483647 w 1860"/>
              <a:gd name="T37" fmla="*/ 2147483647 h 3012"/>
              <a:gd name="T38" fmla="*/ 2147483647 w 1860"/>
              <a:gd name="T39" fmla="*/ 2147483647 h 3012"/>
              <a:gd name="T40" fmla="*/ 2147483647 w 1860"/>
              <a:gd name="T41" fmla="*/ 2147483647 h 3012"/>
              <a:gd name="T42" fmla="*/ 2147483647 w 1860"/>
              <a:gd name="T43" fmla="*/ 2147483647 h 3012"/>
              <a:gd name="T44" fmla="*/ 2147483647 w 1860"/>
              <a:gd name="T45" fmla="*/ 2147483647 h 3012"/>
              <a:gd name="T46" fmla="*/ 2147483647 w 1860"/>
              <a:gd name="T47" fmla="*/ 2147483647 h 3012"/>
              <a:gd name="T48" fmla="*/ 2147483647 w 1860"/>
              <a:gd name="T49" fmla="*/ 2147483647 h 3012"/>
              <a:gd name="T50" fmla="*/ 2147483647 w 1860"/>
              <a:gd name="T51" fmla="*/ 2147483647 h 3012"/>
              <a:gd name="T52" fmla="*/ 2147483647 w 1860"/>
              <a:gd name="T53" fmla="*/ 2147483647 h 3012"/>
              <a:gd name="T54" fmla="*/ 2147483647 w 1860"/>
              <a:gd name="T55" fmla="*/ 2147483647 h 3012"/>
              <a:gd name="T56" fmla="*/ 2147483647 w 1860"/>
              <a:gd name="T57" fmla="*/ 2147483647 h 3012"/>
              <a:gd name="T58" fmla="*/ 2147483647 w 1860"/>
              <a:gd name="T59" fmla="*/ 2147483647 h 3012"/>
              <a:gd name="T60" fmla="*/ 2147483647 w 1860"/>
              <a:gd name="T61" fmla="*/ 2147483647 h 3012"/>
              <a:gd name="T62" fmla="*/ 2147483647 w 1860"/>
              <a:gd name="T63" fmla="*/ 2147483647 h 3012"/>
              <a:gd name="T64" fmla="*/ 2147483647 w 1860"/>
              <a:gd name="T65" fmla="*/ 2147483647 h 3012"/>
              <a:gd name="T66" fmla="*/ 2147483647 w 1860"/>
              <a:gd name="T67" fmla="*/ 2147483647 h 3012"/>
              <a:gd name="T68" fmla="*/ 2147483647 w 1860"/>
              <a:gd name="T69" fmla="*/ 2147483647 h 3012"/>
              <a:gd name="T70" fmla="*/ 2147483647 w 1860"/>
              <a:gd name="T71" fmla="*/ 0 h 3012"/>
              <a:gd name="T72" fmla="*/ 2147483647 w 1860"/>
              <a:gd name="T73" fmla="*/ 2147483647 h 3012"/>
              <a:gd name="T74" fmla="*/ 2147483647 w 1860"/>
              <a:gd name="T75" fmla="*/ 2147483647 h 3012"/>
              <a:gd name="T76" fmla="*/ 2147483647 w 1860"/>
              <a:gd name="T77" fmla="*/ 2147483647 h 3012"/>
              <a:gd name="T78" fmla="*/ 2147483647 w 1860"/>
              <a:gd name="T79" fmla="*/ 2147483647 h 3012"/>
              <a:gd name="T80" fmla="*/ 2147483647 w 1860"/>
              <a:gd name="T81" fmla="*/ 2147483647 h 3012"/>
              <a:gd name="T82" fmla="*/ 2147483647 w 1860"/>
              <a:gd name="T83" fmla="*/ 2147483647 h 3012"/>
              <a:gd name="T84" fmla="*/ 2147483647 w 1860"/>
              <a:gd name="T85" fmla="*/ 2147483647 h 3012"/>
              <a:gd name="T86" fmla="*/ 2147483647 w 1860"/>
              <a:gd name="T87" fmla="*/ 2147483647 h 3012"/>
              <a:gd name="T88" fmla="*/ 2147483647 w 1860"/>
              <a:gd name="T89" fmla="*/ 2147483647 h 3012"/>
              <a:gd name="T90" fmla="*/ 2147483647 w 1860"/>
              <a:gd name="T91" fmla="*/ 2147483647 h 3012"/>
              <a:gd name="T92" fmla="*/ 2147483647 w 1860"/>
              <a:gd name="T93" fmla="*/ 2147483647 h 3012"/>
              <a:gd name="T94" fmla="*/ 2147483647 w 1860"/>
              <a:gd name="T95" fmla="*/ 2147483647 h 3012"/>
              <a:gd name="T96" fmla="*/ 2147483647 w 1860"/>
              <a:gd name="T97" fmla="*/ 2147483647 h 301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860"/>
              <a:gd name="T148" fmla="*/ 0 h 3012"/>
              <a:gd name="T149" fmla="*/ 1860 w 1860"/>
              <a:gd name="T150" fmla="*/ 3012 h 301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860" h="3012">
                <a:moveTo>
                  <a:pt x="235" y="1851"/>
                </a:moveTo>
                <a:lnTo>
                  <a:pt x="227" y="1860"/>
                </a:lnTo>
                <a:lnTo>
                  <a:pt x="224" y="1862"/>
                </a:lnTo>
                <a:lnTo>
                  <a:pt x="186" y="1948"/>
                </a:lnTo>
                <a:lnTo>
                  <a:pt x="181" y="1953"/>
                </a:lnTo>
                <a:lnTo>
                  <a:pt x="168" y="1973"/>
                </a:lnTo>
                <a:lnTo>
                  <a:pt x="155" y="2020"/>
                </a:lnTo>
                <a:lnTo>
                  <a:pt x="147" y="2059"/>
                </a:lnTo>
                <a:lnTo>
                  <a:pt x="107" y="2217"/>
                </a:lnTo>
                <a:lnTo>
                  <a:pt x="0" y="2656"/>
                </a:lnTo>
                <a:lnTo>
                  <a:pt x="17" y="2661"/>
                </a:lnTo>
                <a:lnTo>
                  <a:pt x="275" y="2724"/>
                </a:lnTo>
                <a:lnTo>
                  <a:pt x="563" y="2790"/>
                </a:lnTo>
                <a:lnTo>
                  <a:pt x="643" y="2806"/>
                </a:lnTo>
                <a:lnTo>
                  <a:pt x="686" y="2817"/>
                </a:lnTo>
                <a:lnTo>
                  <a:pt x="775" y="2836"/>
                </a:lnTo>
                <a:lnTo>
                  <a:pt x="784" y="2838"/>
                </a:lnTo>
                <a:lnTo>
                  <a:pt x="789" y="2839"/>
                </a:lnTo>
                <a:lnTo>
                  <a:pt x="843" y="2850"/>
                </a:lnTo>
                <a:lnTo>
                  <a:pt x="926" y="2869"/>
                </a:lnTo>
                <a:lnTo>
                  <a:pt x="1068" y="2896"/>
                </a:lnTo>
                <a:lnTo>
                  <a:pt x="1139" y="2910"/>
                </a:lnTo>
                <a:lnTo>
                  <a:pt x="1370" y="2953"/>
                </a:lnTo>
                <a:lnTo>
                  <a:pt x="1375" y="2955"/>
                </a:lnTo>
                <a:lnTo>
                  <a:pt x="1378" y="2956"/>
                </a:lnTo>
                <a:lnTo>
                  <a:pt x="1389" y="2958"/>
                </a:lnTo>
                <a:lnTo>
                  <a:pt x="1393" y="2959"/>
                </a:lnTo>
                <a:lnTo>
                  <a:pt x="1424" y="2964"/>
                </a:lnTo>
                <a:lnTo>
                  <a:pt x="1495" y="2977"/>
                </a:lnTo>
                <a:lnTo>
                  <a:pt x="1564" y="2989"/>
                </a:lnTo>
                <a:lnTo>
                  <a:pt x="1578" y="2992"/>
                </a:lnTo>
                <a:lnTo>
                  <a:pt x="1588" y="2993"/>
                </a:lnTo>
                <a:lnTo>
                  <a:pt x="1697" y="3012"/>
                </a:lnTo>
                <a:lnTo>
                  <a:pt x="1705" y="2964"/>
                </a:lnTo>
                <a:lnTo>
                  <a:pt x="1729" y="2830"/>
                </a:lnTo>
                <a:lnTo>
                  <a:pt x="1731" y="2816"/>
                </a:lnTo>
                <a:lnTo>
                  <a:pt x="1747" y="2725"/>
                </a:lnTo>
                <a:lnTo>
                  <a:pt x="1764" y="2629"/>
                </a:lnTo>
                <a:lnTo>
                  <a:pt x="1765" y="2622"/>
                </a:lnTo>
                <a:lnTo>
                  <a:pt x="1769" y="2605"/>
                </a:lnTo>
                <a:lnTo>
                  <a:pt x="1780" y="2533"/>
                </a:lnTo>
                <a:lnTo>
                  <a:pt x="1785" y="2508"/>
                </a:lnTo>
                <a:lnTo>
                  <a:pt x="1794" y="2456"/>
                </a:lnTo>
                <a:lnTo>
                  <a:pt x="1797" y="2437"/>
                </a:lnTo>
                <a:lnTo>
                  <a:pt x="1798" y="2437"/>
                </a:lnTo>
                <a:lnTo>
                  <a:pt x="1813" y="2341"/>
                </a:lnTo>
                <a:lnTo>
                  <a:pt x="1822" y="2293"/>
                </a:lnTo>
                <a:lnTo>
                  <a:pt x="1830" y="2251"/>
                </a:lnTo>
                <a:lnTo>
                  <a:pt x="1838" y="2195"/>
                </a:lnTo>
                <a:lnTo>
                  <a:pt x="1846" y="2149"/>
                </a:lnTo>
                <a:lnTo>
                  <a:pt x="1860" y="2063"/>
                </a:lnTo>
                <a:lnTo>
                  <a:pt x="1850" y="2057"/>
                </a:lnTo>
                <a:lnTo>
                  <a:pt x="1848" y="2057"/>
                </a:lnTo>
                <a:lnTo>
                  <a:pt x="1841" y="2049"/>
                </a:lnTo>
                <a:lnTo>
                  <a:pt x="1817" y="1987"/>
                </a:lnTo>
                <a:lnTo>
                  <a:pt x="1790" y="1941"/>
                </a:lnTo>
                <a:lnTo>
                  <a:pt x="1785" y="1941"/>
                </a:lnTo>
                <a:lnTo>
                  <a:pt x="1760" y="1952"/>
                </a:lnTo>
                <a:lnTo>
                  <a:pt x="1745" y="1976"/>
                </a:lnTo>
                <a:lnTo>
                  <a:pt x="1741" y="2016"/>
                </a:lnTo>
                <a:lnTo>
                  <a:pt x="1711" y="2006"/>
                </a:lnTo>
                <a:lnTo>
                  <a:pt x="1569" y="1989"/>
                </a:lnTo>
                <a:lnTo>
                  <a:pt x="1539" y="1967"/>
                </a:lnTo>
                <a:lnTo>
                  <a:pt x="1504" y="1987"/>
                </a:lnTo>
                <a:lnTo>
                  <a:pt x="1462" y="1995"/>
                </a:lnTo>
                <a:lnTo>
                  <a:pt x="1402" y="1968"/>
                </a:lnTo>
                <a:lnTo>
                  <a:pt x="1366" y="1991"/>
                </a:lnTo>
                <a:lnTo>
                  <a:pt x="1370" y="2011"/>
                </a:lnTo>
                <a:lnTo>
                  <a:pt x="1360" y="2016"/>
                </a:lnTo>
                <a:lnTo>
                  <a:pt x="1325" y="1973"/>
                </a:lnTo>
                <a:lnTo>
                  <a:pt x="1311" y="1848"/>
                </a:lnTo>
                <a:lnTo>
                  <a:pt x="1232" y="1785"/>
                </a:lnTo>
                <a:lnTo>
                  <a:pt x="1245" y="1738"/>
                </a:lnTo>
                <a:lnTo>
                  <a:pt x="1167" y="1445"/>
                </a:lnTo>
                <a:lnTo>
                  <a:pt x="1069" y="1495"/>
                </a:lnTo>
                <a:lnTo>
                  <a:pt x="1032" y="1495"/>
                </a:lnTo>
                <a:lnTo>
                  <a:pt x="989" y="1462"/>
                </a:lnTo>
                <a:lnTo>
                  <a:pt x="1109" y="1112"/>
                </a:lnTo>
                <a:lnTo>
                  <a:pt x="1116" y="1112"/>
                </a:lnTo>
                <a:lnTo>
                  <a:pt x="1140" y="1068"/>
                </a:lnTo>
                <a:lnTo>
                  <a:pt x="1140" y="1054"/>
                </a:lnTo>
                <a:lnTo>
                  <a:pt x="1129" y="1049"/>
                </a:lnTo>
                <a:lnTo>
                  <a:pt x="1095" y="1053"/>
                </a:lnTo>
                <a:lnTo>
                  <a:pt x="1069" y="1050"/>
                </a:lnTo>
                <a:lnTo>
                  <a:pt x="1063" y="1039"/>
                </a:lnTo>
                <a:lnTo>
                  <a:pt x="1067" y="1017"/>
                </a:lnTo>
                <a:lnTo>
                  <a:pt x="1057" y="1006"/>
                </a:lnTo>
                <a:lnTo>
                  <a:pt x="1029" y="1016"/>
                </a:lnTo>
                <a:lnTo>
                  <a:pt x="1024" y="1008"/>
                </a:lnTo>
                <a:lnTo>
                  <a:pt x="1033" y="996"/>
                </a:lnTo>
                <a:lnTo>
                  <a:pt x="999" y="915"/>
                </a:lnTo>
                <a:lnTo>
                  <a:pt x="976" y="882"/>
                </a:lnTo>
                <a:lnTo>
                  <a:pt x="929" y="773"/>
                </a:lnTo>
                <a:lnTo>
                  <a:pt x="891" y="751"/>
                </a:lnTo>
                <a:lnTo>
                  <a:pt x="836" y="675"/>
                </a:lnTo>
                <a:lnTo>
                  <a:pt x="871" y="666"/>
                </a:lnTo>
                <a:lnTo>
                  <a:pt x="845" y="636"/>
                </a:lnTo>
                <a:lnTo>
                  <a:pt x="860" y="569"/>
                </a:lnTo>
                <a:lnTo>
                  <a:pt x="807" y="451"/>
                </a:lnTo>
                <a:lnTo>
                  <a:pt x="809" y="442"/>
                </a:lnTo>
                <a:lnTo>
                  <a:pt x="828" y="360"/>
                </a:lnTo>
                <a:lnTo>
                  <a:pt x="851" y="265"/>
                </a:lnTo>
                <a:lnTo>
                  <a:pt x="854" y="252"/>
                </a:lnTo>
                <a:lnTo>
                  <a:pt x="854" y="250"/>
                </a:lnTo>
                <a:lnTo>
                  <a:pt x="888" y="108"/>
                </a:lnTo>
                <a:lnTo>
                  <a:pt x="897" y="70"/>
                </a:lnTo>
                <a:lnTo>
                  <a:pt x="898" y="60"/>
                </a:lnTo>
                <a:lnTo>
                  <a:pt x="650" y="0"/>
                </a:lnTo>
                <a:lnTo>
                  <a:pt x="648" y="15"/>
                </a:lnTo>
                <a:lnTo>
                  <a:pt x="644" y="32"/>
                </a:lnTo>
                <a:lnTo>
                  <a:pt x="636" y="60"/>
                </a:lnTo>
                <a:lnTo>
                  <a:pt x="582" y="274"/>
                </a:lnTo>
                <a:lnTo>
                  <a:pt x="567" y="334"/>
                </a:lnTo>
                <a:lnTo>
                  <a:pt x="559" y="364"/>
                </a:lnTo>
                <a:lnTo>
                  <a:pt x="557" y="375"/>
                </a:lnTo>
                <a:lnTo>
                  <a:pt x="554" y="382"/>
                </a:lnTo>
                <a:lnTo>
                  <a:pt x="553" y="389"/>
                </a:lnTo>
                <a:lnTo>
                  <a:pt x="532" y="476"/>
                </a:lnTo>
                <a:lnTo>
                  <a:pt x="520" y="524"/>
                </a:lnTo>
                <a:lnTo>
                  <a:pt x="496" y="623"/>
                </a:lnTo>
                <a:lnTo>
                  <a:pt x="486" y="663"/>
                </a:lnTo>
                <a:lnTo>
                  <a:pt x="485" y="667"/>
                </a:lnTo>
                <a:lnTo>
                  <a:pt x="474" y="714"/>
                </a:lnTo>
                <a:lnTo>
                  <a:pt x="438" y="857"/>
                </a:lnTo>
                <a:lnTo>
                  <a:pt x="434" y="876"/>
                </a:lnTo>
                <a:lnTo>
                  <a:pt x="419" y="936"/>
                </a:lnTo>
                <a:lnTo>
                  <a:pt x="415" y="951"/>
                </a:lnTo>
                <a:lnTo>
                  <a:pt x="408" y="980"/>
                </a:lnTo>
                <a:lnTo>
                  <a:pt x="400" y="998"/>
                </a:lnTo>
                <a:lnTo>
                  <a:pt x="412" y="1051"/>
                </a:lnTo>
                <a:lnTo>
                  <a:pt x="400" y="1151"/>
                </a:lnTo>
                <a:lnTo>
                  <a:pt x="408" y="1170"/>
                </a:lnTo>
                <a:lnTo>
                  <a:pt x="417" y="1204"/>
                </a:lnTo>
                <a:lnTo>
                  <a:pt x="419" y="1212"/>
                </a:lnTo>
                <a:lnTo>
                  <a:pt x="476" y="1269"/>
                </a:lnTo>
                <a:lnTo>
                  <a:pt x="484" y="1320"/>
                </a:lnTo>
                <a:lnTo>
                  <a:pt x="394" y="1442"/>
                </a:lnTo>
                <a:lnTo>
                  <a:pt x="393" y="1444"/>
                </a:lnTo>
                <a:lnTo>
                  <a:pt x="364" y="1493"/>
                </a:lnTo>
                <a:lnTo>
                  <a:pt x="351" y="1507"/>
                </a:lnTo>
                <a:lnTo>
                  <a:pt x="327" y="1534"/>
                </a:lnTo>
                <a:lnTo>
                  <a:pt x="298" y="1591"/>
                </a:lnTo>
                <a:lnTo>
                  <a:pt x="254" y="1616"/>
                </a:lnTo>
                <a:lnTo>
                  <a:pt x="164" y="1745"/>
                </a:lnTo>
                <a:lnTo>
                  <a:pt x="162" y="1773"/>
                </a:lnTo>
                <a:lnTo>
                  <a:pt x="195" y="1802"/>
                </a:lnTo>
                <a:lnTo>
                  <a:pt x="216" y="1809"/>
                </a:lnTo>
                <a:lnTo>
                  <a:pt x="235" y="1851"/>
                </a:lnTo>
                <a:close/>
              </a:path>
            </a:pathLst>
          </a:custGeom>
          <a:solidFill>
            <a:srgbClr val="6CC047"/>
          </a:solidFill>
          <a:ln w="38100" cmpd="sng">
            <a:solidFill>
              <a:srgbClr val="000000"/>
            </a:solidFill>
            <a:round/>
            <a:headEnd/>
            <a:tailEnd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00" y="4658380"/>
            <a:ext cx="1003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Idaho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0321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7038"/>
            <a:ext cx="87630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Support and reward continued improvement</a:t>
            </a:r>
            <a:endParaRPr lang="en-US" dirty="0"/>
          </a:p>
        </p:txBody>
      </p:sp>
      <p:sp>
        <p:nvSpPr>
          <p:cNvPr id="4" name="Freeform 134"/>
          <p:cNvSpPr>
            <a:spLocks/>
          </p:cNvSpPr>
          <p:nvPr/>
        </p:nvSpPr>
        <p:spPr bwMode="auto">
          <a:xfrm>
            <a:off x="1066800" y="1676400"/>
            <a:ext cx="6759575" cy="3733800"/>
          </a:xfrm>
          <a:custGeom>
            <a:avLst/>
            <a:gdLst>
              <a:gd name="T0" fmla="*/ 2147483647 w 1418"/>
              <a:gd name="T1" fmla="*/ 2147483647 h 694"/>
              <a:gd name="T2" fmla="*/ 2147483647 w 1418"/>
              <a:gd name="T3" fmla="*/ 2147483647 h 694"/>
              <a:gd name="T4" fmla="*/ 2147483647 w 1418"/>
              <a:gd name="T5" fmla="*/ 2147483647 h 694"/>
              <a:gd name="T6" fmla="*/ 2147483647 w 1418"/>
              <a:gd name="T7" fmla="*/ 2147483647 h 694"/>
              <a:gd name="T8" fmla="*/ 2147483647 w 1418"/>
              <a:gd name="T9" fmla="*/ 2147483647 h 694"/>
              <a:gd name="T10" fmla="*/ 2147483647 w 1418"/>
              <a:gd name="T11" fmla="*/ 2147483647 h 694"/>
              <a:gd name="T12" fmla="*/ 2147483647 w 1418"/>
              <a:gd name="T13" fmla="*/ 2147483647 h 694"/>
              <a:gd name="T14" fmla="*/ 2147483647 w 1418"/>
              <a:gd name="T15" fmla="*/ 2147483647 h 694"/>
              <a:gd name="T16" fmla="*/ 2147483647 w 1418"/>
              <a:gd name="T17" fmla="*/ 2147483647 h 694"/>
              <a:gd name="T18" fmla="*/ 2147483647 w 1418"/>
              <a:gd name="T19" fmla="*/ 2147483647 h 694"/>
              <a:gd name="T20" fmla="*/ 2147483647 w 1418"/>
              <a:gd name="T21" fmla="*/ 2147483647 h 694"/>
              <a:gd name="T22" fmla="*/ 2147483647 w 1418"/>
              <a:gd name="T23" fmla="*/ 2147483647 h 694"/>
              <a:gd name="T24" fmla="*/ 2147483647 w 1418"/>
              <a:gd name="T25" fmla="*/ 2147483647 h 694"/>
              <a:gd name="T26" fmla="*/ 2147483647 w 1418"/>
              <a:gd name="T27" fmla="*/ 2147483647 h 694"/>
              <a:gd name="T28" fmla="*/ 2147483647 w 1418"/>
              <a:gd name="T29" fmla="*/ 2147483647 h 694"/>
              <a:gd name="T30" fmla="*/ 2147483647 w 1418"/>
              <a:gd name="T31" fmla="*/ 2147483647 h 694"/>
              <a:gd name="T32" fmla="*/ 2147483647 w 1418"/>
              <a:gd name="T33" fmla="*/ 2147483647 h 694"/>
              <a:gd name="T34" fmla="*/ 2147483647 w 1418"/>
              <a:gd name="T35" fmla="*/ 2147483647 h 694"/>
              <a:gd name="T36" fmla="*/ 2147483647 w 1418"/>
              <a:gd name="T37" fmla="*/ 2147483647 h 694"/>
              <a:gd name="T38" fmla="*/ 2147483647 w 1418"/>
              <a:gd name="T39" fmla="*/ 2147483647 h 694"/>
              <a:gd name="T40" fmla="*/ 2147483647 w 1418"/>
              <a:gd name="T41" fmla="*/ 2147483647 h 694"/>
              <a:gd name="T42" fmla="*/ 2147483647 w 1418"/>
              <a:gd name="T43" fmla="*/ 2147483647 h 694"/>
              <a:gd name="T44" fmla="*/ 2147483647 w 1418"/>
              <a:gd name="T45" fmla="*/ 2147483647 h 694"/>
              <a:gd name="T46" fmla="*/ 2147483647 w 1418"/>
              <a:gd name="T47" fmla="*/ 2147483647 h 694"/>
              <a:gd name="T48" fmla="*/ 2147483647 w 1418"/>
              <a:gd name="T49" fmla="*/ 2147483647 h 694"/>
              <a:gd name="T50" fmla="*/ 2147483647 w 1418"/>
              <a:gd name="T51" fmla="*/ 2147483647 h 694"/>
              <a:gd name="T52" fmla="*/ 2147483647 w 1418"/>
              <a:gd name="T53" fmla="*/ 2147483647 h 694"/>
              <a:gd name="T54" fmla="*/ 2147483647 w 1418"/>
              <a:gd name="T55" fmla="*/ 2147483647 h 694"/>
              <a:gd name="T56" fmla="*/ 2147483647 w 1418"/>
              <a:gd name="T57" fmla="*/ 2147483647 h 694"/>
              <a:gd name="T58" fmla="*/ 2147483647 w 1418"/>
              <a:gd name="T59" fmla="*/ 2147483647 h 694"/>
              <a:gd name="T60" fmla="*/ 2147483647 w 1418"/>
              <a:gd name="T61" fmla="*/ 2147483647 h 694"/>
              <a:gd name="T62" fmla="*/ 2147483647 w 1418"/>
              <a:gd name="T63" fmla="*/ 2147483647 h 694"/>
              <a:gd name="T64" fmla="*/ 2147483647 w 1418"/>
              <a:gd name="T65" fmla="*/ 2147483647 h 694"/>
              <a:gd name="T66" fmla="*/ 2147483647 w 1418"/>
              <a:gd name="T67" fmla="*/ 2147483647 h 694"/>
              <a:gd name="T68" fmla="*/ 2147483647 w 1418"/>
              <a:gd name="T69" fmla="*/ 2147483647 h 694"/>
              <a:gd name="T70" fmla="*/ 2147483647 w 1418"/>
              <a:gd name="T71" fmla="*/ 2147483647 h 694"/>
              <a:gd name="T72" fmla="*/ 2147483647 w 1418"/>
              <a:gd name="T73" fmla="*/ 2147483647 h 694"/>
              <a:gd name="T74" fmla="*/ 2147483647 w 1418"/>
              <a:gd name="T75" fmla="*/ 2147483647 h 694"/>
              <a:gd name="T76" fmla="*/ 2147483647 w 1418"/>
              <a:gd name="T77" fmla="*/ 2147483647 h 694"/>
              <a:gd name="T78" fmla="*/ 2147483647 w 1418"/>
              <a:gd name="T79" fmla="*/ 2147483647 h 694"/>
              <a:gd name="T80" fmla="*/ 2147483647 w 1418"/>
              <a:gd name="T81" fmla="*/ 2147483647 h 694"/>
              <a:gd name="T82" fmla="*/ 2147483647 w 1418"/>
              <a:gd name="T83" fmla="*/ 2147483647 h 694"/>
              <a:gd name="T84" fmla="*/ 2147483647 w 1418"/>
              <a:gd name="T85" fmla="*/ 2147483647 h 694"/>
              <a:gd name="T86" fmla="*/ 2147483647 w 1418"/>
              <a:gd name="T87" fmla="*/ 2147483647 h 694"/>
              <a:gd name="T88" fmla="*/ 2147483647 w 1418"/>
              <a:gd name="T89" fmla="*/ 2147483647 h 694"/>
              <a:gd name="T90" fmla="*/ 2147483647 w 1418"/>
              <a:gd name="T91" fmla="*/ 2147483647 h 694"/>
              <a:gd name="T92" fmla="*/ 2147483647 w 1418"/>
              <a:gd name="T93" fmla="*/ 2147483647 h 694"/>
              <a:gd name="T94" fmla="*/ 2147483647 w 1418"/>
              <a:gd name="T95" fmla="*/ 2147483647 h 69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418"/>
              <a:gd name="T145" fmla="*/ 0 h 694"/>
              <a:gd name="T146" fmla="*/ 1418 w 1418"/>
              <a:gd name="T147" fmla="*/ 694 h 69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418" h="694">
                <a:moveTo>
                  <a:pt x="333" y="164"/>
                </a:moveTo>
                <a:lnTo>
                  <a:pt x="361" y="159"/>
                </a:lnTo>
                <a:lnTo>
                  <a:pt x="362" y="159"/>
                </a:lnTo>
                <a:lnTo>
                  <a:pt x="405" y="150"/>
                </a:lnTo>
                <a:lnTo>
                  <a:pt x="434" y="144"/>
                </a:lnTo>
                <a:lnTo>
                  <a:pt x="581" y="114"/>
                </a:lnTo>
                <a:lnTo>
                  <a:pt x="591" y="111"/>
                </a:lnTo>
                <a:lnTo>
                  <a:pt x="593" y="111"/>
                </a:lnTo>
                <a:lnTo>
                  <a:pt x="602" y="109"/>
                </a:lnTo>
                <a:lnTo>
                  <a:pt x="634" y="102"/>
                </a:lnTo>
                <a:lnTo>
                  <a:pt x="664" y="96"/>
                </a:lnTo>
                <a:lnTo>
                  <a:pt x="712" y="85"/>
                </a:lnTo>
                <a:lnTo>
                  <a:pt x="728" y="81"/>
                </a:lnTo>
                <a:lnTo>
                  <a:pt x="751" y="76"/>
                </a:lnTo>
                <a:lnTo>
                  <a:pt x="757" y="75"/>
                </a:lnTo>
                <a:lnTo>
                  <a:pt x="790" y="67"/>
                </a:lnTo>
                <a:lnTo>
                  <a:pt x="808" y="63"/>
                </a:lnTo>
                <a:lnTo>
                  <a:pt x="843" y="56"/>
                </a:lnTo>
                <a:lnTo>
                  <a:pt x="853" y="53"/>
                </a:lnTo>
                <a:lnTo>
                  <a:pt x="868" y="49"/>
                </a:lnTo>
                <a:lnTo>
                  <a:pt x="874" y="48"/>
                </a:lnTo>
                <a:lnTo>
                  <a:pt x="951" y="30"/>
                </a:lnTo>
                <a:lnTo>
                  <a:pt x="952" y="30"/>
                </a:lnTo>
                <a:lnTo>
                  <a:pt x="981" y="24"/>
                </a:lnTo>
                <a:lnTo>
                  <a:pt x="1026" y="13"/>
                </a:lnTo>
                <a:lnTo>
                  <a:pt x="1057" y="5"/>
                </a:lnTo>
                <a:lnTo>
                  <a:pt x="1082" y="0"/>
                </a:lnTo>
                <a:lnTo>
                  <a:pt x="1087" y="22"/>
                </a:lnTo>
                <a:lnTo>
                  <a:pt x="1088" y="27"/>
                </a:lnTo>
                <a:lnTo>
                  <a:pt x="1120" y="129"/>
                </a:lnTo>
                <a:lnTo>
                  <a:pt x="1120" y="130"/>
                </a:lnTo>
                <a:lnTo>
                  <a:pt x="1122" y="140"/>
                </a:lnTo>
                <a:lnTo>
                  <a:pt x="1129" y="159"/>
                </a:lnTo>
                <a:lnTo>
                  <a:pt x="1131" y="168"/>
                </a:lnTo>
                <a:lnTo>
                  <a:pt x="1132" y="173"/>
                </a:lnTo>
                <a:lnTo>
                  <a:pt x="1134" y="176"/>
                </a:lnTo>
                <a:lnTo>
                  <a:pt x="1134" y="178"/>
                </a:lnTo>
                <a:lnTo>
                  <a:pt x="1135" y="178"/>
                </a:lnTo>
                <a:lnTo>
                  <a:pt x="1142" y="207"/>
                </a:lnTo>
                <a:lnTo>
                  <a:pt x="1145" y="211"/>
                </a:lnTo>
                <a:lnTo>
                  <a:pt x="1146" y="216"/>
                </a:lnTo>
                <a:lnTo>
                  <a:pt x="1161" y="269"/>
                </a:lnTo>
                <a:lnTo>
                  <a:pt x="1180" y="330"/>
                </a:lnTo>
                <a:lnTo>
                  <a:pt x="1182" y="332"/>
                </a:lnTo>
                <a:lnTo>
                  <a:pt x="1189" y="358"/>
                </a:lnTo>
                <a:lnTo>
                  <a:pt x="1199" y="395"/>
                </a:lnTo>
                <a:lnTo>
                  <a:pt x="1203" y="406"/>
                </a:lnTo>
                <a:lnTo>
                  <a:pt x="1204" y="409"/>
                </a:lnTo>
                <a:lnTo>
                  <a:pt x="1208" y="422"/>
                </a:lnTo>
                <a:lnTo>
                  <a:pt x="1212" y="433"/>
                </a:lnTo>
                <a:lnTo>
                  <a:pt x="1223" y="471"/>
                </a:lnTo>
                <a:lnTo>
                  <a:pt x="1281" y="459"/>
                </a:lnTo>
                <a:lnTo>
                  <a:pt x="1328" y="449"/>
                </a:lnTo>
                <a:lnTo>
                  <a:pt x="1362" y="441"/>
                </a:lnTo>
                <a:lnTo>
                  <a:pt x="1394" y="433"/>
                </a:lnTo>
                <a:lnTo>
                  <a:pt x="1415" y="428"/>
                </a:lnTo>
                <a:lnTo>
                  <a:pt x="1418" y="457"/>
                </a:lnTo>
                <a:lnTo>
                  <a:pt x="1397" y="603"/>
                </a:lnTo>
                <a:lnTo>
                  <a:pt x="1351" y="619"/>
                </a:lnTo>
                <a:lnTo>
                  <a:pt x="1329" y="627"/>
                </a:lnTo>
                <a:lnTo>
                  <a:pt x="1285" y="642"/>
                </a:lnTo>
                <a:lnTo>
                  <a:pt x="1285" y="643"/>
                </a:lnTo>
                <a:lnTo>
                  <a:pt x="1279" y="662"/>
                </a:lnTo>
                <a:lnTo>
                  <a:pt x="1250" y="661"/>
                </a:lnTo>
                <a:lnTo>
                  <a:pt x="1209" y="694"/>
                </a:lnTo>
                <a:lnTo>
                  <a:pt x="1209" y="608"/>
                </a:lnTo>
                <a:lnTo>
                  <a:pt x="1178" y="615"/>
                </a:lnTo>
                <a:lnTo>
                  <a:pt x="1190" y="571"/>
                </a:lnTo>
                <a:lnTo>
                  <a:pt x="1173" y="561"/>
                </a:lnTo>
                <a:lnTo>
                  <a:pt x="1170" y="560"/>
                </a:lnTo>
                <a:lnTo>
                  <a:pt x="1168" y="570"/>
                </a:lnTo>
                <a:lnTo>
                  <a:pt x="1147" y="557"/>
                </a:lnTo>
                <a:lnTo>
                  <a:pt x="1141" y="531"/>
                </a:lnTo>
                <a:lnTo>
                  <a:pt x="1139" y="575"/>
                </a:lnTo>
                <a:lnTo>
                  <a:pt x="1098" y="584"/>
                </a:lnTo>
                <a:lnTo>
                  <a:pt x="1070" y="565"/>
                </a:lnTo>
                <a:lnTo>
                  <a:pt x="1026" y="500"/>
                </a:lnTo>
                <a:lnTo>
                  <a:pt x="1053" y="485"/>
                </a:lnTo>
                <a:lnTo>
                  <a:pt x="1031" y="450"/>
                </a:lnTo>
                <a:lnTo>
                  <a:pt x="1072" y="437"/>
                </a:lnTo>
                <a:lnTo>
                  <a:pt x="1033" y="404"/>
                </a:lnTo>
                <a:lnTo>
                  <a:pt x="1012" y="435"/>
                </a:lnTo>
                <a:lnTo>
                  <a:pt x="1005" y="402"/>
                </a:lnTo>
                <a:lnTo>
                  <a:pt x="1038" y="359"/>
                </a:lnTo>
                <a:lnTo>
                  <a:pt x="1015" y="327"/>
                </a:lnTo>
                <a:lnTo>
                  <a:pt x="1019" y="341"/>
                </a:lnTo>
                <a:lnTo>
                  <a:pt x="996" y="358"/>
                </a:lnTo>
                <a:lnTo>
                  <a:pt x="991" y="294"/>
                </a:lnTo>
                <a:lnTo>
                  <a:pt x="1012" y="312"/>
                </a:lnTo>
                <a:lnTo>
                  <a:pt x="1035" y="299"/>
                </a:lnTo>
                <a:lnTo>
                  <a:pt x="1030" y="263"/>
                </a:lnTo>
                <a:lnTo>
                  <a:pt x="1000" y="258"/>
                </a:lnTo>
                <a:lnTo>
                  <a:pt x="992" y="229"/>
                </a:lnTo>
                <a:lnTo>
                  <a:pt x="1015" y="162"/>
                </a:lnTo>
                <a:lnTo>
                  <a:pt x="1052" y="145"/>
                </a:lnTo>
                <a:lnTo>
                  <a:pt x="1035" y="76"/>
                </a:lnTo>
                <a:lnTo>
                  <a:pt x="1014" y="87"/>
                </a:lnTo>
                <a:lnTo>
                  <a:pt x="1010" y="138"/>
                </a:lnTo>
                <a:lnTo>
                  <a:pt x="978" y="168"/>
                </a:lnTo>
                <a:lnTo>
                  <a:pt x="973" y="193"/>
                </a:lnTo>
                <a:lnTo>
                  <a:pt x="956" y="177"/>
                </a:lnTo>
                <a:lnTo>
                  <a:pt x="947" y="200"/>
                </a:lnTo>
                <a:lnTo>
                  <a:pt x="948" y="220"/>
                </a:lnTo>
                <a:lnTo>
                  <a:pt x="909" y="244"/>
                </a:lnTo>
                <a:lnTo>
                  <a:pt x="909" y="245"/>
                </a:lnTo>
                <a:lnTo>
                  <a:pt x="945" y="269"/>
                </a:lnTo>
                <a:lnTo>
                  <a:pt x="962" y="316"/>
                </a:lnTo>
                <a:lnTo>
                  <a:pt x="939" y="416"/>
                </a:lnTo>
                <a:lnTo>
                  <a:pt x="952" y="433"/>
                </a:lnTo>
                <a:lnTo>
                  <a:pt x="978" y="512"/>
                </a:lnTo>
                <a:lnTo>
                  <a:pt x="1023" y="551"/>
                </a:lnTo>
                <a:lnTo>
                  <a:pt x="1019" y="577"/>
                </a:lnTo>
                <a:lnTo>
                  <a:pt x="1035" y="580"/>
                </a:lnTo>
                <a:lnTo>
                  <a:pt x="1031" y="599"/>
                </a:lnTo>
                <a:lnTo>
                  <a:pt x="1062" y="642"/>
                </a:lnTo>
                <a:lnTo>
                  <a:pt x="1073" y="675"/>
                </a:lnTo>
                <a:lnTo>
                  <a:pt x="1033" y="649"/>
                </a:lnTo>
                <a:lnTo>
                  <a:pt x="1023" y="659"/>
                </a:lnTo>
                <a:lnTo>
                  <a:pt x="966" y="624"/>
                </a:lnTo>
                <a:lnTo>
                  <a:pt x="911" y="630"/>
                </a:lnTo>
                <a:lnTo>
                  <a:pt x="892" y="604"/>
                </a:lnTo>
                <a:lnTo>
                  <a:pt x="887" y="623"/>
                </a:lnTo>
                <a:lnTo>
                  <a:pt x="871" y="619"/>
                </a:lnTo>
                <a:lnTo>
                  <a:pt x="837" y="577"/>
                </a:lnTo>
                <a:lnTo>
                  <a:pt x="800" y="587"/>
                </a:lnTo>
                <a:lnTo>
                  <a:pt x="790" y="604"/>
                </a:lnTo>
                <a:lnTo>
                  <a:pt x="765" y="606"/>
                </a:lnTo>
                <a:lnTo>
                  <a:pt x="754" y="551"/>
                </a:lnTo>
                <a:lnTo>
                  <a:pt x="780" y="502"/>
                </a:lnTo>
                <a:lnTo>
                  <a:pt x="776" y="486"/>
                </a:lnTo>
                <a:lnTo>
                  <a:pt x="778" y="484"/>
                </a:lnTo>
                <a:lnTo>
                  <a:pt x="788" y="473"/>
                </a:lnTo>
                <a:lnTo>
                  <a:pt x="797" y="452"/>
                </a:lnTo>
                <a:lnTo>
                  <a:pt x="795" y="445"/>
                </a:lnTo>
                <a:lnTo>
                  <a:pt x="794" y="438"/>
                </a:lnTo>
                <a:lnTo>
                  <a:pt x="794" y="437"/>
                </a:lnTo>
                <a:lnTo>
                  <a:pt x="810" y="411"/>
                </a:lnTo>
                <a:lnTo>
                  <a:pt x="824" y="389"/>
                </a:lnTo>
                <a:lnTo>
                  <a:pt x="789" y="366"/>
                </a:lnTo>
                <a:lnTo>
                  <a:pt x="770" y="369"/>
                </a:lnTo>
                <a:lnTo>
                  <a:pt x="765" y="378"/>
                </a:lnTo>
                <a:lnTo>
                  <a:pt x="759" y="388"/>
                </a:lnTo>
                <a:lnTo>
                  <a:pt x="747" y="378"/>
                </a:lnTo>
                <a:lnTo>
                  <a:pt x="714" y="374"/>
                </a:lnTo>
                <a:lnTo>
                  <a:pt x="712" y="361"/>
                </a:lnTo>
                <a:lnTo>
                  <a:pt x="687" y="354"/>
                </a:lnTo>
                <a:lnTo>
                  <a:pt x="672" y="356"/>
                </a:lnTo>
                <a:lnTo>
                  <a:pt x="624" y="341"/>
                </a:lnTo>
                <a:lnTo>
                  <a:pt x="634" y="301"/>
                </a:lnTo>
                <a:lnTo>
                  <a:pt x="621" y="292"/>
                </a:lnTo>
                <a:lnTo>
                  <a:pt x="573" y="279"/>
                </a:lnTo>
                <a:lnTo>
                  <a:pt x="562" y="275"/>
                </a:lnTo>
                <a:lnTo>
                  <a:pt x="550" y="279"/>
                </a:lnTo>
                <a:lnTo>
                  <a:pt x="549" y="279"/>
                </a:lnTo>
                <a:lnTo>
                  <a:pt x="539" y="277"/>
                </a:lnTo>
                <a:lnTo>
                  <a:pt x="533" y="245"/>
                </a:lnTo>
                <a:lnTo>
                  <a:pt x="504" y="220"/>
                </a:lnTo>
                <a:lnTo>
                  <a:pt x="480" y="177"/>
                </a:lnTo>
                <a:lnTo>
                  <a:pt x="443" y="191"/>
                </a:lnTo>
                <a:lnTo>
                  <a:pt x="435" y="184"/>
                </a:lnTo>
                <a:lnTo>
                  <a:pt x="400" y="166"/>
                </a:lnTo>
                <a:lnTo>
                  <a:pt x="365" y="197"/>
                </a:lnTo>
                <a:lnTo>
                  <a:pt x="343" y="197"/>
                </a:lnTo>
                <a:lnTo>
                  <a:pt x="331" y="202"/>
                </a:lnTo>
                <a:lnTo>
                  <a:pt x="333" y="210"/>
                </a:lnTo>
                <a:lnTo>
                  <a:pt x="313" y="250"/>
                </a:lnTo>
                <a:lnTo>
                  <a:pt x="303" y="251"/>
                </a:lnTo>
                <a:lnTo>
                  <a:pt x="265" y="251"/>
                </a:lnTo>
                <a:lnTo>
                  <a:pt x="255" y="255"/>
                </a:lnTo>
                <a:lnTo>
                  <a:pt x="206" y="227"/>
                </a:lnTo>
                <a:lnTo>
                  <a:pt x="160" y="304"/>
                </a:lnTo>
                <a:lnTo>
                  <a:pt x="139" y="299"/>
                </a:lnTo>
                <a:lnTo>
                  <a:pt x="105" y="349"/>
                </a:lnTo>
                <a:lnTo>
                  <a:pt x="93" y="358"/>
                </a:lnTo>
                <a:lnTo>
                  <a:pt x="89" y="370"/>
                </a:lnTo>
                <a:lnTo>
                  <a:pt x="63" y="397"/>
                </a:lnTo>
                <a:lnTo>
                  <a:pt x="39" y="430"/>
                </a:lnTo>
                <a:lnTo>
                  <a:pt x="34" y="428"/>
                </a:lnTo>
                <a:lnTo>
                  <a:pt x="11" y="304"/>
                </a:lnTo>
                <a:lnTo>
                  <a:pt x="12" y="304"/>
                </a:lnTo>
                <a:lnTo>
                  <a:pt x="0" y="231"/>
                </a:lnTo>
                <a:lnTo>
                  <a:pt x="9" y="230"/>
                </a:lnTo>
                <a:lnTo>
                  <a:pt x="18" y="227"/>
                </a:lnTo>
                <a:lnTo>
                  <a:pt x="25" y="226"/>
                </a:lnTo>
                <a:lnTo>
                  <a:pt x="115" y="208"/>
                </a:lnTo>
                <a:lnTo>
                  <a:pt x="126" y="206"/>
                </a:lnTo>
                <a:lnTo>
                  <a:pt x="165" y="198"/>
                </a:lnTo>
                <a:lnTo>
                  <a:pt x="177" y="196"/>
                </a:lnTo>
                <a:lnTo>
                  <a:pt x="185" y="195"/>
                </a:lnTo>
                <a:lnTo>
                  <a:pt x="197" y="192"/>
                </a:lnTo>
                <a:lnTo>
                  <a:pt x="276" y="177"/>
                </a:lnTo>
                <a:lnTo>
                  <a:pt x="288" y="174"/>
                </a:lnTo>
                <a:lnTo>
                  <a:pt x="322" y="167"/>
                </a:lnTo>
                <a:lnTo>
                  <a:pt x="324" y="167"/>
                </a:lnTo>
                <a:lnTo>
                  <a:pt x="333" y="164"/>
                </a:lnTo>
                <a:close/>
              </a:path>
            </a:pathLst>
          </a:custGeom>
          <a:solidFill>
            <a:srgbClr val="6CC047"/>
          </a:soli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68714" y="2310610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Maryland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924086"/>
      </p:ext>
    </p:extLst>
  </p:cSld>
  <p:clrMapOvr>
    <a:masterClrMapping/>
  </p:clrMapOvr>
</p:sld>
</file>

<file path=ppt/theme/theme1.xml><?xml version="1.0" encoding="utf-8"?>
<a:theme xmlns:a="http://schemas.openxmlformats.org/drawingml/2006/main" name="nashp background">
  <a:themeElements>
    <a:clrScheme name="Custom 1">
      <a:dk1>
        <a:sysClr val="windowText" lastClr="000000"/>
      </a:dk1>
      <a:lt1>
        <a:sysClr val="window" lastClr="FFFFFF"/>
      </a:lt1>
      <a:dk2>
        <a:srgbClr val="126C0D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nashp background.potx</Template>
  <TotalTime>17906</TotalTime>
  <Words>529</Words>
  <Application>Microsoft Macintosh PowerPoint</Application>
  <PresentationFormat>On-screen Show (4:3)</PresentationFormat>
  <Paragraphs>156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nashp background</vt:lpstr>
      <vt:lpstr>       </vt:lpstr>
      <vt:lpstr>NASHP</vt:lpstr>
      <vt:lpstr>Multi-Payer PCMH Activity</vt:lpstr>
      <vt:lpstr>PowerPoint Presentation</vt:lpstr>
      <vt:lpstr>6 Recommendations</vt:lpstr>
      <vt:lpstr>Every program needs a home</vt:lpstr>
      <vt:lpstr>Stakeholders must own the initiative</vt:lpstr>
      <vt:lpstr>Financial sustainability requires tenacity</vt:lpstr>
      <vt:lpstr>Support and reward continued improvement</vt:lpstr>
      <vt:lpstr>Prove value and improve program</vt:lpstr>
      <vt:lpstr>Keep looking to the future</vt:lpstr>
      <vt:lpstr>Remember</vt:lpstr>
    </vt:vector>
  </TitlesOfParts>
  <Company>NASHP/CHPD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</dc:creator>
  <cp:lastModifiedBy>Microsoft Office User</cp:lastModifiedBy>
  <cp:revision>555</cp:revision>
  <dcterms:created xsi:type="dcterms:W3CDTF">2011-02-02T14:07:57Z</dcterms:created>
  <dcterms:modified xsi:type="dcterms:W3CDTF">2015-03-02T20:31:16Z</dcterms:modified>
</cp:coreProperties>
</file>